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31" r:id="rId3"/>
    <p:sldId id="316" r:id="rId4"/>
    <p:sldId id="317" r:id="rId5"/>
    <p:sldId id="314" r:id="rId6"/>
    <p:sldId id="312" r:id="rId7"/>
    <p:sldId id="302" r:id="rId8"/>
    <p:sldId id="301" r:id="rId9"/>
    <p:sldId id="308" r:id="rId10"/>
    <p:sldId id="259" r:id="rId11"/>
    <p:sldId id="273" r:id="rId12"/>
    <p:sldId id="280" r:id="rId13"/>
    <p:sldId id="313" r:id="rId14"/>
    <p:sldId id="270" r:id="rId15"/>
    <p:sldId id="271" r:id="rId16"/>
    <p:sldId id="310" r:id="rId17"/>
    <p:sldId id="272" r:id="rId18"/>
    <p:sldId id="311" r:id="rId19"/>
    <p:sldId id="321" r:id="rId20"/>
    <p:sldId id="323" r:id="rId21"/>
    <p:sldId id="260" r:id="rId22"/>
    <p:sldId id="290" r:id="rId23"/>
    <p:sldId id="319" r:id="rId24"/>
    <p:sldId id="291" r:id="rId25"/>
    <p:sldId id="278" r:id="rId26"/>
    <p:sldId id="327" r:id="rId27"/>
    <p:sldId id="309" r:id="rId28"/>
    <p:sldId id="276" r:id="rId29"/>
    <p:sldId id="293" r:id="rId30"/>
    <p:sldId id="322" r:id="rId31"/>
    <p:sldId id="328" r:id="rId32"/>
    <p:sldId id="329" r:id="rId33"/>
    <p:sldId id="330" r:id="rId34"/>
    <p:sldId id="320" r:id="rId35"/>
    <p:sldId id="318" r:id="rId36"/>
    <p:sldId id="29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3" autoAdjust="0"/>
    <p:restoredTop sz="95504" autoAdjust="0"/>
  </p:normalViewPr>
  <p:slideViewPr>
    <p:cSldViewPr>
      <p:cViewPr>
        <p:scale>
          <a:sx n="209" d="100"/>
          <a:sy n="209" d="100"/>
        </p:scale>
        <p:origin x="-80" y="35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C90D1-DED0-944B-B1FD-8C9FDD4615B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EB52F7BD-B538-E848-88CA-4D01A5FA4FC8}">
      <dgm:prSet phldrT="[Text]" custT="1"/>
      <dgm:spPr/>
      <dgm:t>
        <a:bodyPr/>
        <a:lstStyle/>
        <a:p>
          <a:r>
            <a:rPr lang="en-US" sz="1400" dirty="0" smtClean="0"/>
            <a:t>Autofocus on </a:t>
          </a:r>
          <a:br>
            <a:rPr lang="en-US" sz="1400" dirty="0" smtClean="0"/>
          </a:br>
          <a:r>
            <a:rPr lang="en-US" sz="1400" dirty="0" smtClean="0"/>
            <a:t>Histone 2B-mCherry</a:t>
          </a:r>
        </a:p>
      </dgm:t>
    </dgm:pt>
    <dgm:pt modelId="{DAFD39EA-02D4-FD4E-9754-24547FAA8726}" type="parTrans" cxnId="{475E9DA1-CA56-BB49-827D-3044785CFC91}">
      <dgm:prSet/>
      <dgm:spPr/>
      <dgm:t>
        <a:bodyPr/>
        <a:lstStyle/>
        <a:p>
          <a:endParaRPr lang="en-US"/>
        </a:p>
      </dgm:t>
    </dgm:pt>
    <dgm:pt modelId="{62CFF03C-23C7-DB4F-B069-1A09E79C02ED}" type="sibTrans" cxnId="{475E9DA1-CA56-BB49-827D-3044785CFC91}">
      <dgm:prSet/>
      <dgm:spPr/>
      <dgm:t>
        <a:bodyPr/>
        <a:lstStyle/>
        <a:p>
          <a:endParaRPr lang="en-US"/>
        </a:p>
      </dgm:t>
    </dgm:pt>
    <dgm:pt modelId="{A0B3B6FF-63E4-544B-9716-EC85F6F58D0F}">
      <dgm:prSet phldrT="[Text]" custT="1"/>
      <dgm:spPr>
        <a:solidFill>
          <a:srgbClr val="FF6600"/>
        </a:solidFill>
      </dgm:spPr>
      <dgm:t>
        <a:bodyPr/>
        <a:lstStyle/>
        <a:p>
          <a:pPr algn="l"/>
          <a:r>
            <a:rPr lang="en-US" sz="1200" b="0" u="none" dirty="0" smtClean="0"/>
            <a:t>Find suitable cell:</a:t>
          </a:r>
        </a:p>
        <a:p>
          <a:pPr algn="l"/>
          <a:r>
            <a:rPr lang="en-US" sz="1200" b="0" u="none" dirty="0" smtClean="0"/>
            <a:t>- Nuclear shape</a:t>
          </a:r>
        </a:p>
        <a:p>
          <a:pPr algn="l"/>
          <a:r>
            <a:rPr lang="en-US" sz="1200" b="0" u="none" dirty="0" smtClean="0"/>
            <a:t>- Fluorescence levels</a:t>
          </a:r>
        </a:p>
        <a:p>
          <a:pPr algn="l"/>
          <a:r>
            <a:rPr lang="en-US" sz="1200" b="0" u="none" dirty="0" smtClean="0">
              <a:solidFill>
                <a:srgbClr val="0000FF"/>
              </a:solidFill>
            </a:rPr>
            <a:t>Generate coordinates</a:t>
          </a:r>
        </a:p>
        <a:p>
          <a:pPr algn="l"/>
          <a:r>
            <a:rPr lang="en-US" sz="1200" b="0" u="none" dirty="0" smtClean="0">
              <a:solidFill>
                <a:srgbClr val="0000FF"/>
              </a:solidFill>
            </a:rPr>
            <a:t>- 3 inside nucleus </a:t>
          </a:r>
        </a:p>
        <a:p>
          <a:pPr algn="l"/>
          <a:r>
            <a:rPr lang="en-US" sz="1200" b="0" u="none" dirty="0" smtClean="0">
              <a:solidFill>
                <a:srgbClr val="0000FF"/>
              </a:solidFill>
            </a:rPr>
            <a:t>- 3 inside </a:t>
          </a:r>
          <a:r>
            <a:rPr lang="en-US" sz="1200" b="0" u="none" dirty="0" err="1" smtClean="0">
              <a:solidFill>
                <a:srgbClr val="0000FF"/>
              </a:solidFill>
            </a:rPr>
            <a:t>cytplasm</a:t>
          </a:r>
          <a:endParaRPr lang="en-US" sz="1200" b="0" u="none" dirty="0" smtClean="0">
            <a:solidFill>
              <a:srgbClr val="0000FF"/>
            </a:solidFill>
          </a:endParaRPr>
        </a:p>
      </dgm:t>
    </dgm:pt>
    <dgm:pt modelId="{A6453D62-1AAF-5A4B-B0D3-AEBDC86E17F3}" type="parTrans" cxnId="{4DEA4743-37C4-A446-A345-D91E4953466A}">
      <dgm:prSet/>
      <dgm:spPr/>
      <dgm:t>
        <a:bodyPr/>
        <a:lstStyle/>
        <a:p>
          <a:endParaRPr lang="en-US"/>
        </a:p>
      </dgm:t>
    </dgm:pt>
    <dgm:pt modelId="{C0F98EF1-552E-AA42-B0A3-DBA18B58102F}" type="sibTrans" cxnId="{4DEA4743-37C4-A446-A345-D91E4953466A}">
      <dgm:prSet/>
      <dgm:spPr/>
      <dgm:t>
        <a:bodyPr/>
        <a:lstStyle/>
        <a:p>
          <a:endParaRPr lang="en-US"/>
        </a:p>
      </dgm:t>
    </dgm:pt>
    <dgm:pt modelId="{C4C1F312-30DA-474D-9969-84B3DF533E50}">
      <dgm:prSet phldrT="[Text]"/>
      <dgm:spPr/>
      <dgm:t>
        <a:bodyPr/>
        <a:lstStyle/>
        <a:p>
          <a:r>
            <a:rPr lang="en-US" dirty="0" smtClean="0"/>
            <a:t>For each coordinate acquire 30s FCS</a:t>
          </a:r>
        </a:p>
      </dgm:t>
    </dgm:pt>
    <dgm:pt modelId="{0C2AD0FC-8C38-4947-A4C0-0A45414AC832}" type="parTrans" cxnId="{03FB82BB-1C3A-3846-B15F-E3B1544E8F3B}">
      <dgm:prSet/>
      <dgm:spPr/>
      <dgm:t>
        <a:bodyPr/>
        <a:lstStyle/>
        <a:p>
          <a:endParaRPr lang="en-US"/>
        </a:p>
      </dgm:t>
    </dgm:pt>
    <dgm:pt modelId="{1BDA24EF-1EED-7344-AC98-EA270CD2752E}" type="sibTrans" cxnId="{03FB82BB-1C3A-3846-B15F-E3B1544E8F3B}">
      <dgm:prSet/>
      <dgm:spPr/>
      <dgm:t>
        <a:bodyPr/>
        <a:lstStyle/>
        <a:p>
          <a:endParaRPr lang="en-US"/>
        </a:p>
      </dgm:t>
    </dgm:pt>
    <dgm:pt modelId="{AADA0C8E-6071-6047-A4A1-B3F7DB9DE399}">
      <dgm:prSet phldrT="[Text]"/>
      <dgm:spPr/>
      <dgm:t>
        <a:bodyPr/>
        <a:lstStyle/>
        <a:p>
          <a:r>
            <a:rPr lang="en-US" dirty="0" smtClean="0"/>
            <a:t>Move to next position</a:t>
          </a:r>
          <a:endParaRPr lang="en-US" dirty="0"/>
        </a:p>
      </dgm:t>
    </dgm:pt>
    <dgm:pt modelId="{1C33B51C-B737-F646-A912-3D13B494D474}" type="parTrans" cxnId="{138C269E-BFA7-984F-B6E2-574013DC7598}">
      <dgm:prSet/>
      <dgm:spPr/>
      <dgm:t>
        <a:bodyPr/>
        <a:lstStyle/>
        <a:p>
          <a:endParaRPr lang="en-US"/>
        </a:p>
      </dgm:t>
    </dgm:pt>
    <dgm:pt modelId="{0CBEF580-CEAF-3B42-BBC8-AE9B90CADF17}" type="sibTrans" cxnId="{138C269E-BFA7-984F-B6E2-574013DC7598}">
      <dgm:prSet/>
      <dgm:spPr/>
      <dgm:t>
        <a:bodyPr/>
        <a:lstStyle/>
        <a:p>
          <a:endParaRPr lang="en-US"/>
        </a:p>
      </dgm:t>
    </dgm:pt>
    <dgm:pt modelId="{ABAE4B38-E099-FE44-B993-F8654E06804A}">
      <dgm:prSet phldrT="[Text]" custT="1"/>
      <dgm:spPr/>
      <dgm:t>
        <a:bodyPr/>
        <a:lstStyle/>
        <a:p>
          <a:r>
            <a:rPr lang="en-US" sz="1400" dirty="0" smtClean="0"/>
            <a:t>Image </a:t>
          </a:r>
        </a:p>
        <a:p>
          <a:r>
            <a:rPr lang="en-US" sz="1400" dirty="0" smtClean="0"/>
            <a:t>H2B-mCherry</a:t>
          </a:r>
        </a:p>
        <a:p>
          <a:r>
            <a:rPr lang="en-US" sz="1400" dirty="0" smtClean="0"/>
            <a:t>Protein-YFP </a:t>
          </a:r>
        </a:p>
      </dgm:t>
    </dgm:pt>
    <dgm:pt modelId="{7A447CB8-B4EF-5549-9407-14FD2B086B0A}" type="parTrans" cxnId="{504284D2-1241-2C49-B33D-390D86CCA66A}">
      <dgm:prSet/>
      <dgm:spPr/>
      <dgm:t>
        <a:bodyPr/>
        <a:lstStyle/>
        <a:p>
          <a:endParaRPr lang="en-US"/>
        </a:p>
      </dgm:t>
    </dgm:pt>
    <dgm:pt modelId="{956C0CEA-84FC-5544-A9FF-1F44CAC8C52E}" type="sibTrans" cxnId="{504284D2-1241-2C49-B33D-390D86CCA66A}">
      <dgm:prSet/>
      <dgm:spPr/>
      <dgm:t>
        <a:bodyPr/>
        <a:lstStyle/>
        <a:p>
          <a:endParaRPr lang="en-US"/>
        </a:p>
      </dgm:t>
    </dgm:pt>
    <dgm:pt modelId="{B105EE78-31F0-7C40-9F8C-08AFD458776A}" type="pres">
      <dgm:prSet presAssocID="{500C90D1-DED0-944B-B1FD-8C9FDD4615BE}" presName="cycle" presStyleCnt="0">
        <dgm:presLayoutVars>
          <dgm:dir/>
          <dgm:resizeHandles val="exact"/>
        </dgm:presLayoutVars>
      </dgm:prSet>
      <dgm:spPr/>
      <dgm:t>
        <a:bodyPr/>
        <a:lstStyle/>
        <a:p>
          <a:endParaRPr lang="en-US"/>
        </a:p>
      </dgm:t>
    </dgm:pt>
    <dgm:pt modelId="{AAC14B01-FACE-514C-8744-4A7AC1211316}" type="pres">
      <dgm:prSet presAssocID="{EB52F7BD-B538-E848-88CA-4D01A5FA4FC8}" presName="node" presStyleLbl="node1" presStyleIdx="0" presStyleCnt="5" custScaleX="134556" custScaleY="83803" custRadScaleRad="80505" custRadScaleInc="8793">
        <dgm:presLayoutVars>
          <dgm:bulletEnabled val="1"/>
        </dgm:presLayoutVars>
      </dgm:prSet>
      <dgm:spPr/>
      <dgm:t>
        <a:bodyPr/>
        <a:lstStyle/>
        <a:p>
          <a:endParaRPr lang="en-US"/>
        </a:p>
      </dgm:t>
    </dgm:pt>
    <dgm:pt modelId="{C12230DB-EDCD-5D4F-AA06-6A2A249CEFEF}" type="pres">
      <dgm:prSet presAssocID="{EB52F7BD-B538-E848-88CA-4D01A5FA4FC8}" presName="spNode" presStyleCnt="0"/>
      <dgm:spPr/>
    </dgm:pt>
    <dgm:pt modelId="{289A1A8E-386B-7A4E-A7F9-499BBA2BB173}" type="pres">
      <dgm:prSet presAssocID="{62CFF03C-23C7-DB4F-B069-1A09E79C02ED}" presName="sibTrans" presStyleLbl="sibTrans1D1" presStyleIdx="0" presStyleCnt="5"/>
      <dgm:spPr/>
      <dgm:t>
        <a:bodyPr/>
        <a:lstStyle/>
        <a:p>
          <a:endParaRPr lang="en-US"/>
        </a:p>
      </dgm:t>
    </dgm:pt>
    <dgm:pt modelId="{6A8E3BCB-FFF5-7F46-87B5-53840656006A}" type="pres">
      <dgm:prSet presAssocID="{ABAE4B38-E099-FE44-B993-F8654E06804A}" presName="node" presStyleLbl="node1" presStyleIdx="1" presStyleCnt="5" custScaleX="120185" custScaleY="107073" custRadScaleRad="104035" custRadScaleInc="27390">
        <dgm:presLayoutVars>
          <dgm:bulletEnabled val="1"/>
        </dgm:presLayoutVars>
      </dgm:prSet>
      <dgm:spPr/>
      <dgm:t>
        <a:bodyPr/>
        <a:lstStyle/>
        <a:p>
          <a:endParaRPr lang="en-US"/>
        </a:p>
      </dgm:t>
    </dgm:pt>
    <dgm:pt modelId="{EA22B2A5-ADBF-104D-B023-B9DD68B1BF0E}" type="pres">
      <dgm:prSet presAssocID="{ABAE4B38-E099-FE44-B993-F8654E06804A}" presName="spNode" presStyleCnt="0"/>
      <dgm:spPr/>
    </dgm:pt>
    <dgm:pt modelId="{A62E6D81-3EF3-2743-8E6D-C8C85E248F4A}" type="pres">
      <dgm:prSet presAssocID="{956C0CEA-84FC-5544-A9FF-1F44CAC8C52E}" presName="sibTrans" presStyleLbl="sibTrans1D1" presStyleIdx="1" presStyleCnt="5"/>
      <dgm:spPr/>
      <dgm:t>
        <a:bodyPr/>
        <a:lstStyle/>
        <a:p>
          <a:endParaRPr lang="en-US"/>
        </a:p>
      </dgm:t>
    </dgm:pt>
    <dgm:pt modelId="{7851116F-2277-5D4E-989B-ABDC5FB12A08}" type="pres">
      <dgm:prSet presAssocID="{A0B3B6FF-63E4-544B-9716-EC85F6F58D0F}" presName="node" presStyleLbl="node1" presStyleIdx="2" presStyleCnt="5" custScaleX="126071" custScaleY="189001" custRadScaleRad="98999" custRadScaleInc="-8427">
        <dgm:presLayoutVars>
          <dgm:bulletEnabled val="1"/>
        </dgm:presLayoutVars>
      </dgm:prSet>
      <dgm:spPr/>
      <dgm:t>
        <a:bodyPr/>
        <a:lstStyle/>
        <a:p>
          <a:endParaRPr lang="en-US"/>
        </a:p>
      </dgm:t>
    </dgm:pt>
    <dgm:pt modelId="{ADCF6EDF-C46F-2B48-B4DC-EDB202D482D2}" type="pres">
      <dgm:prSet presAssocID="{A0B3B6FF-63E4-544B-9716-EC85F6F58D0F}" presName="spNode" presStyleCnt="0"/>
      <dgm:spPr/>
    </dgm:pt>
    <dgm:pt modelId="{1BB222E8-9EFA-384A-A101-F242919E2B02}" type="pres">
      <dgm:prSet presAssocID="{C0F98EF1-552E-AA42-B0A3-DBA18B58102F}" presName="sibTrans" presStyleLbl="sibTrans1D1" presStyleIdx="2" presStyleCnt="5"/>
      <dgm:spPr/>
      <dgm:t>
        <a:bodyPr/>
        <a:lstStyle/>
        <a:p>
          <a:endParaRPr lang="en-US"/>
        </a:p>
      </dgm:t>
    </dgm:pt>
    <dgm:pt modelId="{5AE034A5-BAD1-8246-BB1D-830A66A27B6D}" type="pres">
      <dgm:prSet presAssocID="{C4C1F312-30DA-474D-9969-84B3DF533E50}" presName="node" presStyleLbl="node1" presStyleIdx="3" presStyleCnt="5" custScaleX="122573" custScaleY="75112" custRadScaleRad="103855" custRadScaleInc="77153">
        <dgm:presLayoutVars>
          <dgm:bulletEnabled val="1"/>
        </dgm:presLayoutVars>
      </dgm:prSet>
      <dgm:spPr/>
      <dgm:t>
        <a:bodyPr/>
        <a:lstStyle/>
        <a:p>
          <a:endParaRPr lang="en-US"/>
        </a:p>
      </dgm:t>
    </dgm:pt>
    <dgm:pt modelId="{B52D4A64-B359-0242-8E80-2514A8B3CED1}" type="pres">
      <dgm:prSet presAssocID="{C4C1F312-30DA-474D-9969-84B3DF533E50}" presName="spNode" presStyleCnt="0"/>
      <dgm:spPr/>
    </dgm:pt>
    <dgm:pt modelId="{FE6E2242-DC88-A846-9918-D9DD5BB26B14}" type="pres">
      <dgm:prSet presAssocID="{1BDA24EF-1EED-7344-AC98-EA270CD2752E}" presName="sibTrans" presStyleLbl="sibTrans1D1" presStyleIdx="3" presStyleCnt="5"/>
      <dgm:spPr/>
      <dgm:t>
        <a:bodyPr/>
        <a:lstStyle/>
        <a:p>
          <a:endParaRPr lang="en-US"/>
        </a:p>
      </dgm:t>
    </dgm:pt>
    <dgm:pt modelId="{77085463-4A77-8144-9256-25E67F4DBF7F}" type="pres">
      <dgm:prSet presAssocID="{AADA0C8E-6071-6047-A4A1-B3F7DB9DE399}" presName="node" presStyleLbl="node1" presStyleIdx="4" presStyleCnt="5" custScaleX="88439" custScaleY="69280" custRadScaleRad="102908" custRadScaleInc="-33039">
        <dgm:presLayoutVars>
          <dgm:bulletEnabled val="1"/>
        </dgm:presLayoutVars>
      </dgm:prSet>
      <dgm:spPr/>
      <dgm:t>
        <a:bodyPr/>
        <a:lstStyle/>
        <a:p>
          <a:endParaRPr lang="en-US"/>
        </a:p>
      </dgm:t>
    </dgm:pt>
    <dgm:pt modelId="{AE7DFA53-F47B-894C-B940-B041880AF634}" type="pres">
      <dgm:prSet presAssocID="{AADA0C8E-6071-6047-A4A1-B3F7DB9DE399}" presName="spNode" presStyleCnt="0"/>
      <dgm:spPr/>
    </dgm:pt>
    <dgm:pt modelId="{9F01F134-55D6-4A4C-9093-804B062E71FE}" type="pres">
      <dgm:prSet presAssocID="{0CBEF580-CEAF-3B42-BBC8-AE9B90CADF17}" presName="sibTrans" presStyleLbl="sibTrans1D1" presStyleIdx="4" presStyleCnt="5"/>
      <dgm:spPr/>
      <dgm:t>
        <a:bodyPr/>
        <a:lstStyle/>
        <a:p>
          <a:endParaRPr lang="en-US"/>
        </a:p>
      </dgm:t>
    </dgm:pt>
  </dgm:ptLst>
  <dgm:cxnLst>
    <dgm:cxn modelId="{504284D2-1241-2C49-B33D-390D86CCA66A}" srcId="{500C90D1-DED0-944B-B1FD-8C9FDD4615BE}" destId="{ABAE4B38-E099-FE44-B993-F8654E06804A}" srcOrd="1" destOrd="0" parTransId="{7A447CB8-B4EF-5549-9407-14FD2B086B0A}" sibTransId="{956C0CEA-84FC-5544-A9FF-1F44CAC8C52E}"/>
    <dgm:cxn modelId="{03FB82BB-1C3A-3846-B15F-E3B1544E8F3B}" srcId="{500C90D1-DED0-944B-B1FD-8C9FDD4615BE}" destId="{C4C1F312-30DA-474D-9969-84B3DF533E50}" srcOrd="3" destOrd="0" parTransId="{0C2AD0FC-8C38-4947-A4C0-0A45414AC832}" sibTransId="{1BDA24EF-1EED-7344-AC98-EA270CD2752E}"/>
    <dgm:cxn modelId="{A9134E3C-6AB1-4A4E-A5B5-0CD5C2DB4A38}" type="presOf" srcId="{AADA0C8E-6071-6047-A4A1-B3F7DB9DE399}" destId="{77085463-4A77-8144-9256-25E67F4DBF7F}" srcOrd="0" destOrd="0" presId="urn:microsoft.com/office/officeart/2005/8/layout/cycle5"/>
    <dgm:cxn modelId="{05C1E6D4-FBE9-2946-9150-74F86DD63C16}" type="presOf" srcId="{1BDA24EF-1EED-7344-AC98-EA270CD2752E}" destId="{FE6E2242-DC88-A846-9918-D9DD5BB26B14}" srcOrd="0" destOrd="0" presId="urn:microsoft.com/office/officeart/2005/8/layout/cycle5"/>
    <dgm:cxn modelId="{0495C897-5E84-BA44-B104-2D6DD3EE8A6B}" type="presOf" srcId="{500C90D1-DED0-944B-B1FD-8C9FDD4615BE}" destId="{B105EE78-31F0-7C40-9F8C-08AFD458776A}" srcOrd="0" destOrd="0" presId="urn:microsoft.com/office/officeart/2005/8/layout/cycle5"/>
    <dgm:cxn modelId="{A4187381-B33C-7646-AB2D-EFEAD86887EC}" type="presOf" srcId="{62CFF03C-23C7-DB4F-B069-1A09E79C02ED}" destId="{289A1A8E-386B-7A4E-A7F9-499BBA2BB173}" srcOrd="0" destOrd="0" presId="urn:microsoft.com/office/officeart/2005/8/layout/cycle5"/>
    <dgm:cxn modelId="{925C509F-321D-504B-BF64-78B58B736D4F}" type="presOf" srcId="{C4C1F312-30DA-474D-9969-84B3DF533E50}" destId="{5AE034A5-BAD1-8246-BB1D-830A66A27B6D}" srcOrd="0" destOrd="0" presId="urn:microsoft.com/office/officeart/2005/8/layout/cycle5"/>
    <dgm:cxn modelId="{138C269E-BFA7-984F-B6E2-574013DC7598}" srcId="{500C90D1-DED0-944B-B1FD-8C9FDD4615BE}" destId="{AADA0C8E-6071-6047-A4A1-B3F7DB9DE399}" srcOrd="4" destOrd="0" parTransId="{1C33B51C-B737-F646-A912-3D13B494D474}" sibTransId="{0CBEF580-CEAF-3B42-BBC8-AE9B90CADF17}"/>
    <dgm:cxn modelId="{03DCDB4A-0B2D-954E-A21E-37270361C8FB}" type="presOf" srcId="{956C0CEA-84FC-5544-A9FF-1F44CAC8C52E}" destId="{A62E6D81-3EF3-2743-8E6D-C8C85E248F4A}" srcOrd="0" destOrd="0" presId="urn:microsoft.com/office/officeart/2005/8/layout/cycle5"/>
    <dgm:cxn modelId="{953DA4B7-D07F-B34B-8898-55F347D5833B}" type="presOf" srcId="{0CBEF580-CEAF-3B42-BBC8-AE9B90CADF17}" destId="{9F01F134-55D6-4A4C-9093-804B062E71FE}" srcOrd="0" destOrd="0" presId="urn:microsoft.com/office/officeart/2005/8/layout/cycle5"/>
    <dgm:cxn modelId="{720637FB-7A20-6643-AA52-702A5CD25AE3}" type="presOf" srcId="{C0F98EF1-552E-AA42-B0A3-DBA18B58102F}" destId="{1BB222E8-9EFA-384A-A101-F242919E2B02}" srcOrd="0" destOrd="0" presId="urn:microsoft.com/office/officeart/2005/8/layout/cycle5"/>
    <dgm:cxn modelId="{208EB21E-7961-064B-A5C1-A53FAC06B2BE}" type="presOf" srcId="{ABAE4B38-E099-FE44-B993-F8654E06804A}" destId="{6A8E3BCB-FFF5-7F46-87B5-53840656006A}" srcOrd="0" destOrd="0" presId="urn:microsoft.com/office/officeart/2005/8/layout/cycle5"/>
    <dgm:cxn modelId="{4DEA4743-37C4-A446-A345-D91E4953466A}" srcId="{500C90D1-DED0-944B-B1FD-8C9FDD4615BE}" destId="{A0B3B6FF-63E4-544B-9716-EC85F6F58D0F}" srcOrd="2" destOrd="0" parTransId="{A6453D62-1AAF-5A4B-B0D3-AEBDC86E17F3}" sibTransId="{C0F98EF1-552E-AA42-B0A3-DBA18B58102F}"/>
    <dgm:cxn modelId="{7ADD0836-C489-D24F-8372-0D529957724F}" type="presOf" srcId="{A0B3B6FF-63E4-544B-9716-EC85F6F58D0F}" destId="{7851116F-2277-5D4E-989B-ABDC5FB12A08}" srcOrd="0" destOrd="0" presId="urn:microsoft.com/office/officeart/2005/8/layout/cycle5"/>
    <dgm:cxn modelId="{07F081D0-2DF6-614E-85BF-50B44BC48862}" type="presOf" srcId="{EB52F7BD-B538-E848-88CA-4D01A5FA4FC8}" destId="{AAC14B01-FACE-514C-8744-4A7AC1211316}" srcOrd="0" destOrd="0" presId="urn:microsoft.com/office/officeart/2005/8/layout/cycle5"/>
    <dgm:cxn modelId="{475E9DA1-CA56-BB49-827D-3044785CFC91}" srcId="{500C90D1-DED0-944B-B1FD-8C9FDD4615BE}" destId="{EB52F7BD-B538-E848-88CA-4D01A5FA4FC8}" srcOrd="0" destOrd="0" parTransId="{DAFD39EA-02D4-FD4E-9754-24547FAA8726}" sibTransId="{62CFF03C-23C7-DB4F-B069-1A09E79C02ED}"/>
    <dgm:cxn modelId="{67587189-6538-1548-8265-575417CB5AB9}" type="presParOf" srcId="{B105EE78-31F0-7C40-9F8C-08AFD458776A}" destId="{AAC14B01-FACE-514C-8744-4A7AC1211316}" srcOrd="0" destOrd="0" presId="urn:microsoft.com/office/officeart/2005/8/layout/cycle5"/>
    <dgm:cxn modelId="{56DE9FA9-CF45-6446-875B-B90345361D27}" type="presParOf" srcId="{B105EE78-31F0-7C40-9F8C-08AFD458776A}" destId="{C12230DB-EDCD-5D4F-AA06-6A2A249CEFEF}" srcOrd="1" destOrd="0" presId="urn:microsoft.com/office/officeart/2005/8/layout/cycle5"/>
    <dgm:cxn modelId="{387655E8-A770-8B4B-9704-676E614999D4}" type="presParOf" srcId="{B105EE78-31F0-7C40-9F8C-08AFD458776A}" destId="{289A1A8E-386B-7A4E-A7F9-499BBA2BB173}" srcOrd="2" destOrd="0" presId="urn:microsoft.com/office/officeart/2005/8/layout/cycle5"/>
    <dgm:cxn modelId="{13A7AC3D-064D-D347-BE29-35B87C4EFBF7}" type="presParOf" srcId="{B105EE78-31F0-7C40-9F8C-08AFD458776A}" destId="{6A8E3BCB-FFF5-7F46-87B5-53840656006A}" srcOrd="3" destOrd="0" presId="urn:microsoft.com/office/officeart/2005/8/layout/cycle5"/>
    <dgm:cxn modelId="{AFF2EA0E-6623-674D-AF61-4BA24A164D50}" type="presParOf" srcId="{B105EE78-31F0-7C40-9F8C-08AFD458776A}" destId="{EA22B2A5-ADBF-104D-B023-B9DD68B1BF0E}" srcOrd="4" destOrd="0" presId="urn:microsoft.com/office/officeart/2005/8/layout/cycle5"/>
    <dgm:cxn modelId="{ACF84031-A88A-0F4E-86A6-1E93690C9E24}" type="presParOf" srcId="{B105EE78-31F0-7C40-9F8C-08AFD458776A}" destId="{A62E6D81-3EF3-2743-8E6D-C8C85E248F4A}" srcOrd="5" destOrd="0" presId="urn:microsoft.com/office/officeart/2005/8/layout/cycle5"/>
    <dgm:cxn modelId="{007D43BC-8105-1543-800C-C211368DB6E1}" type="presParOf" srcId="{B105EE78-31F0-7C40-9F8C-08AFD458776A}" destId="{7851116F-2277-5D4E-989B-ABDC5FB12A08}" srcOrd="6" destOrd="0" presId="urn:microsoft.com/office/officeart/2005/8/layout/cycle5"/>
    <dgm:cxn modelId="{336E30EE-39A3-D743-82CE-714853962F5A}" type="presParOf" srcId="{B105EE78-31F0-7C40-9F8C-08AFD458776A}" destId="{ADCF6EDF-C46F-2B48-B4DC-EDB202D482D2}" srcOrd="7" destOrd="0" presId="urn:microsoft.com/office/officeart/2005/8/layout/cycle5"/>
    <dgm:cxn modelId="{FF4F67BC-0DA6-844E-8ABD-FF3957027CFF}" type="presParOf" srcId="{B105EE78-31F0-7C40-9F8C-08AFD458776A}" destId="{1BB222E8-9EFA-384A-A101-F242919E2B02}" srcOrd="8" destOrd="0" presId="urn:microsoft.com/office/officeart/2005/8/layout/cycle5"/>
    <dgm:cxn modelId="{CBEA37D2-A50F-634E-9C37-901753C5738E}" type="presParOf" srcId="{B105EE78-31F0-7C40-9F8C-08AFD458776A}" destId="{5AE034A5-BAD1-8246-BB1D-830A66A27B6D}" srcOrd="9" destOrd="0" presId="urn:microsoft.com/office/officeart/2005/8/layout/cycle5"/>
    <dgm:cxn modelId="{88258F1B-E267-394F-AC9D-B15B640380C4}" type="presParOf" srcId="{B105EE78-31F0-7C40-9F8C-08AFD458776A}" destId="{B52D4A64-B359-0242-8E80-2514A8B3CED1}" srcOrd="10" destOrd="0" presId="urn:microsoft.com/office/officeart/2005/8/layout/cycle5"/>
    <dgm:cxn modelId="{25F306E4-ACA7-CE4B-9BF2-810A2030733C}" type="presParOf" srcId="{B105EE78-31F0-7C40-9F8C-08AFD458776A}" destId="{FE6E2242-DC88-A846-9918-D9DD5BB26B14}" srcOrd="11" destOrd="0" presId="urn:microsoft.com/office/officeart/2005/8/layout/cycle5"/>
    <dgm:cxn modelId="{7DA99FC1-E435-D54F-944B-0D6F90C4A4AC}" type="presParOf" srcId="{B105EE78-31F0-7C40-9F8C-08AFD458776A}" destId="{77085463-4A77-8144-9256-25E67F4DBF7F}" srcOrd="12" destOrd="0" presId="urn:microsoft.com/office/officeart/2005/8/layout/cycle5"/>
    <dgm:cxn modelId="{EE4CE6E7-F505-6843-B75D-7E2CBF5ED6E5}" type="presParOf" srcId="{B105EE78-31F0-7C40-9F8C-08AFD458776A}" destId="{AE7DFA53-F47B-894C-B940-B041880AF634}" srcOrd="13" destOrd="0" presId="urn:microsoft.com/office/officeart/2005/8/layout/cycle5"/>
    <dgm:cxn modelId="{86F36CFB-962A-E84E-8219-D1F2D59FD94F}" type="presParOf" srcId="{B105EE78-31F0-7C40-9F8C-08AFD458776A}" destId="{9F01F134-55D6-4A4C-9093-804B062E71FE}"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6BFE9C9E-340D-C34F-B852-3F4D28C59B3F}" type="presOf" srcId="{1DC3460B-18E6-5A45-A814-E544A26E63CD}" destId="{B7339873-57A6-ED4A-958C-C5A22D22A327}" srcOrd="0" destOrd="0" presId="urn:microsoft.com/office/officeart/2005/8/layout/radial3"/>
    <dgm:cxn modelId="{6D23A3CF-5788-2B4F-A741-76A688C205AA}" type="presOf" srcId="{5F0FA58B-C904-9643-8DBA-6DC785BFA0D7}" destId="{C7F52D9E-1348-4745-9698-C557ED5B4A29}"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B4A5BD88-214E-3B49-B2D7-ECFE2714B6E4}" type="presOf" srcId="{0AD22A2B-6060-5D47-93D6-981EF178B2EF}" destId="{FB114532-69BA-2D4E-AE8D-D598D1E0CBBC}"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9528813E-68F1-2B42-9063-9CDC4DFEAC70}" srcId="{DB4BC7DB-CD7C-A24F-AB9B-83E117A328B5}" destId="{2D073382-0296-124D-AFCE-8BE767E28737}" srcOrd="1" destOrd="0" parTransId="{2AE33E1A-F0D0-FC4E-A859-C052F01F2832}" sibTransId="{F8F26748-3C7C-F345-B243-734A0E0615F4}"/>
    <dgm:cxn modelId="{4CD7C5F8-2F15-6E40-8512-A05AA868EEFA}" srcId="{5F0FA58B-C904-9643-8DBA-6DC785BFA0D7}" destId="{B67F25F1-DBFB-4F41-B5E3-3182988964EF}" srcOrd="1" destOrd="0" parTransId="{8A9198A1-A1AF-CE44-943E-F0248DCF4623}" sibTransId="{E2834640-8319-0D4C-AA90-50320D0E9100}"/>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0DB131B2-9D71-6747-AFBC-3C8DE4622EF0}" type="presOf" srcId="{DB4BC7DB-CD7C-A24F-AB9B-83E117A328B5}" destId="{5046B3A2-D86D-6748-AFEB-9727CCA92172}" srcOrd="0" destOrd="0" presId="urn:microsoft.com/office/officeart/2005/8/layout/radial3"/>
    <dgm:cxn modelId="{7E8D1D70-A155-F348-B798-022C06E17699}" type="presOf" srcId="{2D073382-0296-124D-AFCE-8BE767E28737}" destId="{1D1D7B80-FCF8-F54B-9597-6CBF76514B21}" srcOrd="0" destOrd="0" presId="urn:microsoft.com/office/officeart/2005/8/layout/radial3"/>
    <dgm:cxn modelId="{D8679C71-67E9-9042-8E89-B907183FE6B9}" type="presParOf" srcId="{C7F52D9E-1348-4745-9698-C557ED5B4A29}" destId="{02B5E11D-A840-CF48-9886-40F73725A584}" srcOrd="0" destOrd="0" presId="urn:microsoft.com/office/officeart/2005/8/layout/radial3"/>
    <dgm:cxn modelId="{3FA01540-1711-D244-B693-907527C36614}" type="presParOf" srcId="{02B5E11D-A840-CF48-9886-40F73725A584}" destId="{5046B3A2-D86D-6748-AFEB-9727CCA92172}" srcOrd="0" destOrd="0" presId="urn:microsoft.com/office/officeart/2005/8/layout/radial3"/>
    <dgm:cxn modelId="{3BDABE94-624F-614C-8725-8320EAEB6CDB}" type="presParOf" srcId="{02B5E11D-A840-CF48-9886-40F73725A584}" destId="{B7339873-57A6-ED4A-958C-C5A22D22A327}" srcOrd="1" destOrd="0" presId="urn:microsoft.com/office/officeart/2005/8/layout/radial3"/>
    <dgm:cxn modelId="{4E103F66-58B4-EB4A-BA41-D021C950B178}" type="presParOf" srcId="{02B5E11D-A840-CF48-9886-40F73725A584}" destId="{1D1D7B80-FCF8-F54B-9597-6CBF76514B21}" srcOrd="2" destOrd="0" presId="urn:microsoft.com/office/officeart/2005/8/layout/radial3"/>
    <dgm:cxn modelId="{830F91B9-C9BB-6943-A918-B8ACB7C59D1E}"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14B01-FACE-514C-8744-4A7AC1211316}">
      <dsp:nvSpPr>
        <dsp:cNvPr id="0" name=""/>
        <dsp:cNvSpPr/>
      </dsp:nvSpPr>
      <dsp:spPr>
        <a:xfrm>
          <a:off x="1979717" y="241775"/>
          <a:ext cx="2070876" cy="8383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Autofocus on </a:t>
          </a:r>
          <a:br>
            <a:rPr lang="en-US" sz="1400" kern="1200" dirty="0" smtClean="0"/>
          </a:br>
          <a:r>
            <a:rPr lang="en-US" sz="1400" kern="1200" dirty="0" smtClean="0"/>
            <a:t>Histone 2B-mCherry</a:t>
          </a:r>
        </a:p>
      </dsp:txBody>
      <dsp:txXfrm>
        <a:off x="2020642" y="282700"/>
        <a:ext cx="1989026" cy="756497"/>
      </dsp:txXfrm>
    </dsp:sp>
    <dsp:sp modelId="{289A1A8E-386B-7A4E-A7F9-499BBA2BB173}">
      <dsp:nvSpPr>
        <dsp:cNvPr id="0" name=""/>
        <dsp:cNvSpPr/>
      </dsp:nvSpPr>
      <dsp:spPr>
        <a:xfrm>
          <a:off x="1838795" y="1069712"/>
          <a:ext cx="3994896" cy="3994896"/>
        </a:xfrm>
        <a:custGeom>
          <a:avLst/>
          <a:gdLst/>
          <a:ahLst/>
          <a:cxnLst/>
          <a:rect l="0" t="0" r="0" b="0"/>
          <a:pathLst>
            <a:path>
              <a:moveTo>
                <a:pt x="2359952" y="33169"/>
              </a:moveTo>
              <a:arcTo wR="1997448" hR="1997448" stAng="16827371" swAng="83817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A8E3BCB-FFF5-7F46-87B5-53840656006A}">
      <dsp:nvSpPr>
        <dsp:cNvPr id="0" name=""/>
        <dsp:cNvSpPr/>
      </dsp:nvSpPr>
      <dsp:spPr>
        <a:xfrm>
          <a:off x="4067950" y="1320657"/>
          <a:ext cx="1849700" cy="107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Image </a:t>
          </a:r>
        </a:p>
        <a:p>
          <a:pPr lvl="0" algn="ctr" defTabSz="622300">
            <a:lnSpc>
              <a:spcPct val="90000"/>
            </a:lnSpc>
            <a:spcBef>
              <a:spcPct val="0"/>
            </a:spcBef>
            <a:spcAft>
              <a:spcPct val="35000"/>
            </a:spcAft>
          </a:pPr>
          <a:r>
            <a:rPr lang="en-US" sz="1400" kern="1200" dirty="0" smtClean="0"/>
            <a:t>H2B-mCherry</a:t>
          </a:r>
        </a:p>
        <a:p>
          <a:pPr lvl="0" algn="ctr" defTabSz="622300">
            <a:lnSpc>
              <a:spcPct val="90000"/>
            </a:lnSpc>
            <a:spcBef>
              <a:spcPct val="0"/>
            </a:spcBef>
            <a:spcAft>
              <a:spcPct val="35000"/>
            </a:spcAft>
          </a:pPr>
          <a:r>
            <a:rPr lang="en-US" sz="1400" kern="1200" dirty="0" smtClean="0"/>
            <a:t>Protein-YFP </a:t>
          </a:r>
        </a:p>
      </dsp:txBody>
      <dsp:txXfrm>
        <a:off x="4120239" y="1372946"/>
        <a:ext cx="1745122" cy="966557"/>
      </dsp:txXfrm>
    </dsp:sp>
    <dsp:sp modelId="{A62E6D81-3EF3-2743-8E6D-C8C85E248F4A}">
      <dsp:nvSpPr>
        <dsp:cNvPr id="0" name=""/>
        <dsp:cNvSpPr/>
      </dsp:nvSpPr>
      <dsp:spPr>
        <a:xfrm>
          <a:off x="1095651" y="-92573"/>
          <a:ext cx="3994896" cy="3994896"/>
        </a:xfrm>
        <a:custGeom>
          <a:avLst/>
          <a:gdLst/>
          <a:ahLst/>
          <a:cxnLst/>
          <a:rect l="0" t="0" r="0" b="0"/>
          <a:pathLst>
            <a:path>
              <a:moveTo>
                <a:pt x="3906339" y="2585609"/>
              </a:moveTo>
              <a:arcTo wR="1997448" hR="1997448" stAng="1027496" swAng="5454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851116F-2277-5D4E-989B-ABDC5FB12A08}">
      <dsp:nvSpPr>
        <dsp:cNvPr id="0" name=""/>
        <dsp:cNvSpPr/>
      </dsp:nvSpPr>
      <dsp:spPr>
        <a:xfrm>
          <a:off x="3203851" y="2880319"/>
          <a:ext cx="1940288" cy="1890725"/>
        </a:xfrm>
        <a:prstGeom prst="roundRect">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b="0" u="none" kern="1200" dirty="0" smtClean="0"/>
            <a:t>Find suitable cell:</a:t>
          </a:r>
        </a:p>
        <a:p>
          <a:pPr lvl="0" algn="l" defTabSz="533400">
            <a:lnSpc>
              <a:spcPct val="90000"/>
            </a:lnSpc>
            <a:spcBef>
              <a:spcPct val="0"/>
            </a:spcBef>
            <a:spcAft>
              <a:spcPct val="35000"/>
            </a:spcAft>
          </a:pPr>
          <a:r>
            <a:rPr lang="en-US" sz="1200" b="0" u="none" kern="1200" dirty="0" smtClean="0"/>
            <a:t>- Nuclear shape</a:t>
          </a:r>
        </a:p>
        <a:p>
          <a:pPr lvl="0" algn="l" defTabSz="533400">
            <a:lnSpc>
              <a:spcPct val="90000"/>
            </a:lnSpc>
            <a:spcBef>
              <a:spcPct val="0"/>
            </a:spcBef>
            <a:spcAft>
              <a:spcPct val="35000"/>
            </a:spcAft>
          </a:pPr>
          <a:r>
            <a:rPr lang="en-US" sz="1200" b="0" u="none" kern="1200" dirty="0" smtClean="0"/>
            <a:t>- Fluorescence levels</a:t>
          </a:r>
        </a:p>
        <a:p>
          <a:pPr lvl="0" algn="l" defTabSz="533400">
            <a:lnSpc>
              <a:spcPct val="90000"/>
            </a:lnSpc>
            <a:spcBef>
              <a:spcPct val="0"/>
            </a:spcBef>
            <a:spcAft>
              <a:spcPct val="35000"/>
            </a:spcAft>
          </a:pPr>
          <a:r>
            <a:rPr lang="en-US" sz="1200" b="0" u="none" kern="1200" dirty="0" smtClean="0">
              <a:solidFill>
                <a:srgbClr val="0000FF"/>
              </a:solidFill>
            </a:rPr>
            <a:t>Generate coordinates</a:t>
          </a:r>
        </a:p>
        <a:p>
          <a:pPr lvl="0" algn="l" defTabSz="533400">
            <a:lnSpc>
              <a:spcPct val="90000"/>
            </a:lnSpc>
            <a:spcBef>
              <a:spcPct val="0"/>
            </a:spcBef>
            <a:spcAft>
              <a:spcPct val="35000"/>
            </a:spcAft>
          </a:pPr>
          <a:r>
            <a:rPr lang="en-US" sz="1200" b="0" u="none" kern="1200" dirty="0" smtClean="0">
              <a:solidFill>
                <a:srgbClr val="0000FF"/>
              </a:solidFill>
            </a:rPr>
            <a:t>- 3 inside nucleus </a:t>
          </a:r>
        </a:p>
        <a:p>
          <a:pPr lvl="0" algn="l" defTabSz="533400">
            <a:lnSpc>
              <a:spcPct val="90000"/>
            </a:lnSpc>
            <a:spcBef>
              <a:spcPct val="0"/>
            </a:spcBef>
            <a:spcAft>
              <a:spcPct val="35000"/>
            </a:spcAft>
          </a:pPr>
          <a:r>
            <a:rPr lang="en-US" sz="1200" b="0" u="none" kern="1200" dirty="0" smtClean="0">
              <a:solidFill>
                <a:srgbClr val="0000FF"/>
              </a:solidFill>
            </a:rPr>
            <a:t>- 3 inside </a:t>
          </a:r>
          <a:r>
            <a:rPr lang="en-US" sz="1200" b="0" u="none" kern="1200" dirty="0" err="1" smtClean="0">
              <a:solidFill>
                <a:srgbClr val="0000FF"/>
              </a:solidFill>
            </a:rPr>
            <a:t>cytplasm</a:t>
          </a:r>
          <a:endParaRPr lang="en-US" sz="1200" b="0" u="none" kern="1200" dirty="0" smtClean="0">
            <a:solidFill>
              <a:srgbClr val="0000FF"/>
            </a:solidFill>
          </a:endParaRPr>
        </a:p>
      </dsp:txBody>
      <dsp:txXfrm>
        <a:off x="3296149" y="2972617"/>
        <a:ext cx="1755692" cy="1706129"/>
      </dsp:txXfrm>
    </dsp:sp>
    <dsp:sp modelId="{1BB222E8-9EFA-384A-A101-F242919E2B02}">
      <dsp:nvSpPr>
        <dsp:cNvPr id="0" name=""/>
        <dsp:cNvSpPr/>
      </dsp:nvSpPr>
      <dsp:spPr>
        <a:xfrm>
          <a:off x="835277" y="269640"/>
          <a:ext cx="3994896" cy="3994896"/>
        </a:xfrm>
        <a:custGeom>
          <a:avLst/>
          <a:gdLst/>
          <a:ahLst/>
          <a:cxnLst/>
          <a:rect l="0" t="0" r="0" b="0"/>
          <a:pathLst>
            <a:path>
              <a:moveTo>
                <a:pt x="2043239" y="3994372"/>
              </a:moveTo>
              <a:arcTo wR="1997448" hR="1997448" stAng="5321183" swAng="17765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E034A5-BAD1-8246-BB1D-830A66A27B6D}">
      <dsp:nvSpPr>
        <dsp:cNvPr id="0" name=""/>
        <dsp:cNvSpPr/>
      </dsp:nvSpPr>
      <dsp:spPr>
        <a:xfrm>
          <a:off x="323522" y="3096349"/>
          <a:ext cx="1886452" cy="7514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For each coordinate acquire 30s FCS</a:t>
          </a:r>
        </a:p>
      </dsp:txBody>
      <dsp:txXfrm>
        <a:off x="360203" y="3133030"/>
        <a:ext cx="1813090" cy="678042"/>
      </dsp:txXfrm>
    </dsp:sp>
    <dsp:sp modelId="{FE6E2242-DC88-A846-9918-D9DD5BB26B14}">
      <dsp:nvSpPr>
        <dsp:cNvPr id="0" name=""/>
        <dsp:cNvSpPr/>
      </dsp:nvSpPr>
      <dsp:spPr>
        <a:xfrm>
          <a:off x="899215" y="327708"/>
          <a:ext cx="3994896" cy="3994896"/>
        </a:xfrm>
        <a:custGeom>
          <a:avLst/>
          <a:gdLst/>
          <a:ahLst/>
          <a:cxnLst/>
          <a:rect l="0" t="0" r="0" b="0"/>
          <a:pathLst>
            <a:path>
              <a:moveTo>
                <a:pt x="95670" y="2608218"/>
              </a:moveTo>
              <a:arcTo wR="1997448" hR="1997448" stAng="9731713" swAng="89466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7085463-4A77-8144-9256-25E67F4DBF7F}">
      <dsp:nvSpPr>
        <dsp:cNvPr id="0" name=""/>
        <dsp:cNvSpPr/>
      </dsp:nvSpPr>
      <dsp:spPr>
        <a:xfrm>
          <a:off x="251519" y="1561938"/>
          <a:ext cx="1361115" cy="6930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Move to next position</a:t>
          </a:r>
          <a:endParaRPr lang="en-US" sz="1600" kern="1200" dirty="0"/>
        </a:p>
      </dsp:txBody>
      <dsp:txXfrm>
        <a:off x="285351" y="1595770"/>
        <a:ext cx="1293451" cy="625398"/>
      </dsp:txXfrm>
    </dsp:sp>
    <dsp:sp modelId="{9F01F134-55D6-4A4C-9093-804B062E71FE}">
      <dsp:nvSpPr>
        <dsp:cNvPr id="0" name=""/>
        <dsp:cNvSpPr/>
      </dsp:nvSpPr>
      <dsp:spPr>
        <a:xfrm>
          <a:off x="491240" y="924160"/>
          <a:ext cx="3994896" cy="3994896"/>
        </a:xfrm>
        <a:custGeom>
          <a:avLst/>
          <a:gdLst/>
          <a:ahLst/>
          <a:cxnLst/>
          <a:rect l="0" t="0" r="0" b="0"/>
          <a:pathLst>
            <a:path>
              <a:moveTo>
                <a:pt x="694412" y="483547"/>
              </a:moveTo>
              <a:arcTo wR="1997448" hR="1997448" stAng="13756857" swAng="117446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01/12/16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3</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4</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6</a:t>
            </a:fld>
            <a:endParaRPr lang="en-US" altLang="de-DE" sz="1200" smtClean="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21</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23</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pPr marL="0" indent="0">
              <a:buFontTx/>
              <a:buNone/>
            </a:pPr>
            <a:r>
              <a:rPr lang="en-US" dirty="0" smtClean="0"/>
              <a:t>Say:</a:t>
            </a:r>
          </a:p>
          <a:p>
            <a:pPr marL="171450" indent="-171450">
              <a:buFontTx/>
              <a:buChar char="-"/>
            </a:pPr>
            <a:r>
              <a:rPr lang="en-US" baseline="0" dirty="0" smtClean="0"/>
              <a:t>For this project they were interested to find out whether proteins are interacting with Chromatin!</a:t>
            </a:r>
          </a:p>
          <a:p>
            <a:pPr marL="171450" indent="-171450">
              <a:buFontTx/>
              <a:buChar char="-"/>
            </a:pPr>
            <a:r>
              <a:rPr lang="en-US" baseline="0" dirty="0" smtClean="0"/>
              <a:t>So they used a cell line stably expressing Histone 2B-mCherry which is bound to chromatin and co-expressed other YFP-tagged proteins</a:t>
            </a:r>
          </a:p>
          <a:p>
            <a:pPr marL="171450" indent="-171450">
              <a:buFontTx/>
              <a:buChar char="-"/>
            </a:pPr>
            <a:r>
              <a:rPr lang="en-US" baseline="0" dirty="0" smtClean="0"/>
              <a:t>For this we used…</a:t>
            </a:r>
          </a:p>
          <a:p>
            <a:pPr marL="171450" indent="-171450">
              <a:buFontTx/>
              <a:buChar char="-"/>
            </a:pPr>
            <a:endParaRPr lang="en-US" baseline="0" dirty="0" smtClean="0"/>
          </a:p>
          <a:p>
            <a:pPr marL="0" indent="0">
              <a:buFontTx/>
              <a:buNone/>
            </a:pPr>
            <a:endParaRPr lang="en-US" dirty="0" smtClean="0"/>
          </a:p>
          <a:p>
            <a:pPr marL="0" indent="0">
              <a:buFontTx/>
              <a:buNone/>
            </a:pPr>
            <a:r>
              <a:rPr lang="en-US" dirty="0" err="1" smtClean="0"/>
              <a:t>Malte</a:t>
            </a:r>
            <a:r>
              <a:rPr lang="en-US" dirty="0" smtClean="0"/>
              <a:t>:</a:t>
            </a:r>
            <a:r>
              <a:rPr lang="en-US" baseline="0" dirty="0" smtClean="0"/>
              <a:t> </a:t>
            </a:r>
          </a:p>
          <a:p>
            <a:pPr marL="0" indent="0">
              <a:buFontTx/>
              <a:buNone/>
            </a:pPr>
            <a:r>
              <a:rPr lang="en-US" baseline="0" dirty="0" smtClean="0"/>
              <a:t>-    Autofocus on cells?</a:t>
            </a:r>
          </a:p>
          <a:p>
            <a:pPr marL="0" indent="0">
              <a:buFontTx/>
              <a:buNone/>
            </a:pPr>
            <a:r>
              <a:rPr lang="en-US" baseline="0" dirty="0" smtClean="0"/>
              <a:t>	- Image of this?</a:t>
            </a:r>
          </a:p>
          <a:p>
            <a:pPr marL="171450" indent="-171450">
              <a:buFontTx/>
              <a:buChar char="-"/>
            </a:pPr>
            <a:r>
              <a:rPr lang="en-US" baseline="0" dirty="0" smtClean="0"/>
              <a:t>What is the plate layout?</a:t>
            </a:r>
          </a:p>
          <a:p>
            <a:pPr marL="171450" indent="-171450">
              <a:buFontTx/>
              <a:buChar char="-"/>
            </a:pPr>
            <a:r>
              <a:rPr lang="en-US" baseline="0" dirty="0" smtClean="0"/>
              <a:t>How do you do the transfection?</a:t>
            </a:r>
          </a:p>
          <a:p>
            <a:pPr marL="171450" indent="-171450">
              <a:buFontTx/>
              <a:buChar char="-"/>
            </a:pPr>
            <a:r>
              <a:rPr lang="en-US" baseline="0" dirty="0" err="1" smtClean="0"/>
              <a:t>MicroPilot</a:t>
            </a:r>
            <a:r>
              <a:rPr lang="en-US" baseline="0" dirty="0" smtClean="0"/>
              <a:t> reports back the location of several cells in one image?</a:t>
            </a:r>
          </a:p>
          <a:p>
            <a:pPr marL="171450" indent="-171450">
              <a:buFontTx/>
              <a:buChar char="-"/>
            </a:pPr>
            <a:r>
              <a:rPr lang="en-US" baseline="0" dirty="0" smtClean="0"/>
              <a:t>What are the cell selection criteria? Nuclear shape and GFP signal intensity?</a:t>
            </a:r>
          </a:p>
          <a:p>
            <a:pPr marL="171450" indent="-171450">
              <a:buFontTx/>
              <a:buChar char="-"/>
            </a:pPr>
            <a:endParaRPr lang="en-US" baseline="0" dirty="0" smtClean="0"/>
          </a:p>
          <a:p>
            <a:pPr marL="171450" indent="-171450">
              <a:buFontTx/>
              <a:buChar char="-"/>
            </a:pPr>
            <a:r>
              <a:rPr lang="en-US" baseline="0" dirty="0" smtClean="0"/>
              <a:t>It is Leica SP5 with </a:t>
            </a:r>
            <a:r>
              <a:rPr lang="en-US" baseline="0" dirty="0" err="1" smtClean="0"/>
              <a:t>Picoquant</a:t>
            </a:r>
            <a:r>
              <a:rPr lang="en-US" baseline="0" dirty="0" smtClean="0"/>
              <a:t> FCCS, right?</a:t>
            </a:r>
          </a:p>
          <a:p>
            <a:pPr marL="171450" indent="-171450">
              <a:buFontTx/>
              <a:buChar char="-"/>
            </a:pPr>
            <a:r>
              <a:rPr lang="en-US" baseline="0" dirty="0" smtClean="0"/>
              <a:t>Can one also say Histone2B instead of H2B?</a:t>
            </a:r>
          </a:p>
          <a:p>
            <a:pPr marL="171450" indent="-171450">
              <a:buFontTx/>
              <a:buChar char="-"/>
            </a:pPr>
            <a:endParaRPr lang="en-US" baseline="0" dirty="0" smtClean="0"/>
          </a:p>
          <a:p>
            <a:pPr marL="171450" indent="-171450">
              <a:buFontTx/>
              <a:buChar char="-"/>
            </a:pPr>
            <a:r>
              <a:rPr lang="en-US" baseline="0" dirty="0" smtClean="0"/>
              <a:t>If you see a </a:t>
            </a:r>
            <a:r>
              <a:rPr lang="en-US" baseline="0" dirty="0" err="1" smtClean="0"/>
              <a:t>crosscorrelation</a:t>
            </a:r>
            <a:r>
              <a:rPr lang="en-US" baseline="0" dirty="0" smtClean="0"/>
              <a:t> with H2B-mCherry, what is the conclusion?</a:t>
            </a:r>
          </a:p>
          <a:p>
            <a:pPr marL="628650" lvl="1" indent="-171450">
              <a:buFontTx/>
              <a:buChar char="-"/>
            </a:pPr>
            <a:r>
              <a:rPr lang="en-US" baseline="0" dirty="0" smtClean="0"/>
              <a:t>Direct Interaction with H2B-mCherry</a:t>
            </a:r>
          </a:p>
          <a:p>
            <a:pPr marL="628650" lvl="1" indent="-171450">
              <a:buFontTx/>
              <a:buChar char="-"/>
            </a:pPr>
            <a:r>
              <a:rPr lang="en-US" baseline="0" dirty="0" smtClean="0"/>
              <a:t>Indirect Interaction due to Chromatin binding? (they wobble together on the DNA)</a:t>
            </a:r>
          </a:p>
          <a:p>
            <a:pPr marL="628650" lvl="1" indent="-171450">
              <a:buFontTx/>
              <a:buChar char="-"/>
            </a:pPr>
            <a:r>
              <a:rPr lang="en-US" baseline="0" dirty="0" smtClean="0"/>
              <a:t>If both is possible, can we distinguish?</a:t>
            </a:r>
          </a:p>
          <a:p>
            <a:pPr marL="171450" indent="-171450">
              <a:buFontTx/>
              <a:buChar char="-"/>
            </a:pPr>
            <a:endParaRPr lang="en-US" baseline="0" dirty="0" smtClean="0"/>
          </a:p>
          <a:p>
            <a:pPr marL="171450" indent="-171450">
              <a:buFontTx/>
              <a:buChar char="-"/>
            </a:pPr>
            <a:r>
              <a:rPr lang="en-US" baseline="0" dirty="0" smtClean="0"/>
              <a:t>The fast Diffusion Coefficient of GATA3 and H2A is that in accordance with their size?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31</a:t>
            </a:fld>
            <a:endParaRPr lang="de-DE"/>
          </a:p>
        </p:txBody>
      </p:sp>
    </p:spTree>
    <p:extLst>
      <p:ext uri="{BB962C8B-B14F-4D97-AF65-F5344CB8AC3E}">
        <p14:creationId xmlns:p14="http://schemas.microsoft.com/office/powerpoint/2010/main" val="51220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875837" y="685838"/>
            <a:ext cx="5107960" cy="3429182"/>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de-DE" dirty="0" smtClean="0"/>
              <a:t>So </a:t>
            </a:r>
            <a:r>
              <a:rPr lang="de-DE" dirty="0" err="1" smtClean="0"/>
              <a:t>far</a:t>
            </a:r>
            <a:r>
              <a:rPr lang="de-DE" dirty="0" smtClean="0"/>
              <a:t> </a:t>
            </a:r>
            <a:r>
              <a:rPr lang="de-DE" dirty="0" err="1" smtClean="0"/>
              <a:t>we</a:t>
            </a:r>
            <a:r>
              <a:rPr lang="de-DE" dirty="0" smtClean="0"/>
              <a:t> </a:t>
            </a:r>
            <a:r>
              <a:rPr lang="de-DE" dirty="0" err="1" smtClean="0"/>
              <a:t>imaged</a:t>
            </a:r>
            <a:r>
              <a:rPr lang="de-DE" dirty="0" smtClean="0"/>
              <a:t> 53 </a:t>
            </a:r>
            <a:r>
              <a:rPr lang="de-DE" dirty="0" err="1" smtClean="0"/>
              <a:t>constructs</a:t>
            </a:r>
            <a:r>
              <a:rPr lang="de-DE" dirty="0" smtClean="0"/>
              <a:t> </a:t>
            </a:r>
            <a:r>
              <a:rPr lang="de-DE" dirty="0" err="1" smtClean="0"/>
              <a:t>and</a:t>
            </a:r>
            <a:r>
              <a:rPr lang="de-DE" dirty="0" smtClean="0"/>
              <a:t> </a:t>
            </a:r>
            <a:r>
              <a:rPr lang="de-DE" dirty="0" err="1" smtClean="0"/>
              <a:t>here</a:t>
            </a:r>
            <a:r>
              <a:rPr lang="de-DE" dirty="0" smtClean="0"/>
              <a:t> i </a:t>
            </a:r>
            <a:r>
              <a:rPr lang="de-DE" dirty="0" err="1" smtClean="0"/>
              <a:t>show</a:t>
            </a:r>
            <a:r>
              <a:rPr lang="de-DE" dirty="0" smtClean="0"/>
              <a:t> </a:t>
            </a:r>
            <a:r>
              <a:rPr lang="de-DE" dirty="0" err="1" smtClean="0"/>
              <a:t>you</a:t>
            </a:r>
            <a:r>
              <a:rPr lang="de-DE" dirty="0" smtClean="0"/>
              <a:t> 3 </a:t>
            </a:r>
            <a:r>
              <a:rPr lang="de-DE" dirty="0" err="1" smtClean="0"/>
              <a:t>examples</a:t>
            </a:r>
            <a:endParaRPr lang="de-DE" dirty="0" smtClean="0"/>
          </a:p>
        </p:txBody>
      </p:sp>
      <p:sp>
        <p:nvSpPr>
          <p:cNvPr id="4" name="Slide Number Placeholder 3"/>
          <p:cNvSpPr>
            <a:spLocks noGrp="1"/>
          </p:cNvSpPr>
          <p:nvPr>
            <p:ph type="sldNum" sz="quarter" idx="5"/>
          </p:nvPr>
        </p:nvSpPr>
        <p:spPr/>
        <p:txBody>
          <a:bodyPr/>
          <a:lstStyle/>
          <a:p>
            <a:pPr>
              <a:defRPr/>
            </a:pPr>
            <a:fld id="{93AFD3F7-DB14-408A-95AD-53C9A8A1A7EF}" type="slidenum">
              <a:rPr lang="en-US" smtClean="0"/>
              <a:pPr>
                <a:defRPr/>
              </a:pPr>
              <a:t>32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34</a:t>
            </a:fld>
            <a:endParaRPr lang="de-DE"/>
          </a:p>
        </p:txBody>
      </p:sp>
    </p:spTree>
    <p:extLst>
      <p:ext uri="{BB962C8B-B14F-4D97-AF65-F5344CB8AC3E}">
        <p14:creationId xmlns:p14="http://schemas.microsoft.com/office/powerpoint/2010/main" val="34548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01/12/16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01/12/16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01/12/16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01/12/16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28.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jpeg"/><Relationship Id="rId1" Type="http://schemas.microsoft.com/office/2007/relationships/media" Target="../media/media2.avi"/><Relationship Id="rId2" Type="http://schemas.openxmlformats.org/officeDocument/2006/relationships/video" Target="../media/media2.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jpeg"/><Relationship Id="rId10"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73.png"/><Relationship Id="rId1" Type="http://schemas.microsoft.com/office/2007/relationships/media" Target="../media/media4.avi"/><Relationship Id="rId2" Type="http://schemas.openxmlformats.org/officeDocument/2006/relationships/video" Target="../media/media4.avi"/></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8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jpeg"/><Relationship Id="rId1" Type="http://schemas.openxmlformats.org/officeDocument/2006/relationships/slideLayout" Target="../slideLayouts/slideLayout2.xml"/><Relationship Id="rId2" Type="http://schemas.openxmlformats.org/officeDocument/2006/relationships/image" Target="../media/image8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g"/><Relationship Id="rId3" Type="http://schemas.openxmlformats.org/officeDocument/2006/relationships/image" Target="../media/image9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10" Type="http://schemas.openxmlformats.org/officeDocument/2006/relationships/image" Target="../media/image17.jpeg"/><Relationship Id="rId11" Type="http://schemas.openxmlformats.org/officeDocument/2006/relationships/image" Target="../media/image18.gif"/><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g"/><Relationship Id="rId19"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png"/><Relationship Id="rId13" Type="http://schemas.openxmlformats.org/officeDocument/2006/relationships/image" Target="../media/image42.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jpeg"/><Relationship Id="rId10"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953000" y="4426803"/>
            <a:ext cx="2987041" cy="461665"/>
          </a:xfrm>
          <a:prstGeom prst="rect">
            <a:avLst/>
          </a:prstGeom>
          <a:noFill/>
        </p:spPr>
        <p:txBody>
          <a:bodyPr wrap="none" rtlCol="0">
            <a:spAutoFit/>
          </a:bodyPr>
          <a:lstStyle/>
          <a:p>
            <a:r>
              <a:rPr lang="en-US" sz="1200" dirty="0"/>
              <a:t>Zeiss </a:t>
            </a:r>
            <a:r>
              <a:rPr lang="en-US" sz="1200" dirty="0" err="1"/>
              <a:t>CellDiscoverer</a:t>
            </a:r>
            <a:r>
              <a:rPr lang="en-US" sz="1200" dirty="0"/>
              <a:t> </a:t>
            </a:r>
            <a:r>
              <a:rPr lang="en-US" sz="1200" dirty="0" smtClean="0"/>
              <a:t>7, 10x, </a:t>
            </a:r>
            <a:r>
              <a:rPr lang="en-US" sz="1200" dirty="0"/>
              <a:t>every 30min, </a:t>
            </a:r>
            <a:r>
              <a:rPr lang="en-US" sz="1200" dirty="0" smtClean="0"/>
              <a:t>48h</a:t>
            </a:r>
          </a:p>
          <a:p>
            <a:r>
              <a:rPr lang="en-US" sz="1200" dirty="0" smtClean="0"/>
              <a:t>H2B-mCherry</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816055" y="5181600"/>
            <a:ext cx="1337345" cy="1194841"/>
          </a:xfrm>
          <a:prstGeom prst="rect">
            <a:avLst/>
          </a:prstGeom>
        </p:spPr>
      </p:pic>
      <p:sp>
        <p:nvSpPr>
          <p:cNvPr id="17" name="Rectangle 16"/>
          <p:cNvSpPr/>
          <p:nvPr/>
        </p:nvSpPr>
        <p:spPr>
          <a:xfrm>
            <a:off x="4876800" y="1524000"/>
            <a:ext cx="3962400" cy="492443"/>
          </a:xfrm>
          <a:prstGeom prst="rect">
            <a:avLst/>
          </a:prstGeom>
        </p:spPr>
        <p:txBody>
          <a:bodyPr wrap="square">
            <a:spAutoFit/>
          </a:bodyPr>
          <a:lstStyle/>
          <a:p>
            <a:r>
              <a:rPr lang="en-US" sz="1400" dirty="0"/>
              <a:t>38C =&gt; visible mitotic </a:t>
            </a:r>
            <a:r>
              <a:rPr lang="en-US" sz="1400" dirty="0" smtClean="0"/>
              <a:t>defects</a:t>
            </a:r>
          </a:p>
          <a:p>
            <a:r>
              <a:rPr lang="en-US" sz="1100" dirty="0" smtClean="0"/>
              <a:t>(e.g.,</a:t>
            </a:r>
            <a:r>
              <a:rPr lang="en-US" sz="1100" dirty="0"/>
              <a:t> </a:t>
            </a:r>
            <a:r>
              <a:rPr lang="en-US" sz="1100" dirty="0" smtClean="0"/>
              <a:t>increased mitotic </a:t>
            </a:r>
            <a:r>
              <a:rPr lang="en-US" sz="1100" dirty="0"/>
              <a:t>index and micro-nuclei </a:t>
            </a:r>
            <a:r>
              <a:rPr lang="en-US" sz="1100" dirty="0" smtClean="0"/>
              <a:t>formation)</a:t>
            </a:r>
            <a:endParaRPr lang="en-US" sz="1100" dirty="0"/>
          </a:p>
        </p:txBody>
      </p:sp>
      <p:sp>
        <p:nvSpPr>
          <p:cNvPr id="18" name="TextBox 17"/>
          <p:cNvSpPr txBox="1"/>
          <p:nvPr/>
        </p:nvSpPr>
        <p:spPr>
          <a:xfrm>
            <a:off x="5206203" y="5562600"/>
            <a:ext cx="1575597" cy="461665"/>
          </a:xfrm>
          <a:prstGeom prst="rect">
            <a:avLst/>
          </a:prstGeom>
          <a:noFill/>
        </p:spPr>
        <p:txBody>
          <a:bodyPr wrap="none" rtlCol="0">
            <a:spAutoFit/>
          </a:bodyPr>
          <a:lstStyle/>
          <a:p>
            <a:r>
              <a:rPr lang="en-US" sz="1200" dirty="0" smtClean="0"/>
              <a:t>Cropped and enlarged</a:t>
            </a:r>
            <a:br>
              <a:rPr lang="en-US" sz="1200" dirty="0" smtClean="0"/>
            </a:br>
            <a:r>
              <a:rPr lang="en-US" sz="12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42672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video>
              <p:cMediaNode vol="80000">
                <p:cTn id="13"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28600" y="1371600"/>
            <a:ext cx="3048000" cy="2185359"/>
          </a:xfrm>
          <a:prstGeom prst="rect">
            <a:avLst/>
          </a:prstGeom>
        </p:spPr>
      </p:pic>
      <p:sp>
        <p:nvSpPr>
          <p:cNvPr id="2" name="Title 1"/>
          <p:cNvSpPr>
            <a:spLocks noGrp="1"/>
          </p:cNvSpPr>
          <p:nvPr>
            <p:ph type="title"/>
          </p:nvPr>
        </p:nvSpPr>
        <p:spPr>
          <a:xfrm>
            <a:off x="457200" y="0"/>
            <a:ext cx="8229600" cy="1143000"/>
          </a:xfrm>
        </p:spPr>
        <p:txBody>
          <a:bodyPr/>
          <a:lstStyle/>
          <a:p>
            <a:r>
              <a:rPr lang="en-US" dirty="0" smtClean="0"/>
              <a:t>Sample mounting</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1983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431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cxnSp>
        <p:nvCxnSpPr>
          <p:cNvPr id="15" name="Straight Arrow Connector 14"/>
          <p:cNvCxnSpPr/>
          <p:nvPr/>
        </p:nvCxnSpPr>
        <p:spPr>
          <a:xfrm flipV="1">
            <a:off x="1752600" y="3124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722297364"/>
              </p:ext>
            </p:extLst>
          </p:nvPr>
        </p:nvGraphicFramePr>
        <p:xfrm>
          <a:off x="152400" y="3810000"/>
          <a:ext cx="3352800" cy="1320800"/>
        </p:xfrm>
        <a:graphic>
          <a:graphicData uri="http://schemas.openxmlformats.org/drawingml/2006/table">
            <a:tbl>
              <a:tblPr firstRow="1" bandRow="1">
                <a:tableStyleId>{2D5ABB26-0587-4C30-8999-92F81FD0307C}</a:tableStyleId>
              </a:tblPr>
              <a:tblGrid>
                <a:gridCol w="838200"/>
                <a:gridCol w="838200"/>
                <a:gridCol w="838200"/>
                <a:gridCol w="838200"/>
              </a:tblGrid>
              <a:tr h="370840">
                <a:tc>
                  <a:txBody>
                    <a:bodyPr/>
                    <a:lstStyle/>
                    <a:p>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Cell</a:t>
                      </a:r>
                      <a:r>
                        <a:rPr lang="en-US" sz="1600" baseline="0" dirty="0" smtClean="0"/>
                        <a:t> growth</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Price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Imaging</a:t>
                      </a:r>
                      <a:br>
                        <a:rPr lang="en-US" sz="1600" dirty="0" smtClean="0"/>
                      </a:br>
                      <a:r>
                        <a:rPr lang="en-US" sz="1600" dirty="0" smtClean="0"/>
                        <a:t>quality</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dirty="0" smtClean="0"/>
                        <a:t>Plastic</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~2$</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aseline="0" dirty="0" smtClean="0"/>
                        <a:t>Glass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~10$</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6043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648200" y="1484923"/>
            <a:ext cx="2885739" cy="2096477"/>
          </a:xfrm>
          <a:prstGeom prst="rect">
            <a:avLst/>
          </a:prstGeom>
        </p:spPr>
      </p:pic>
      <p:sp>
        <p:nvSpPr>
          <p:cNvPr id="33" name="TextBox 32"/>
          <p:cNvSpPr txBox="1"/>
          <p:nvPr/>
        </p:nvSpPr>
        <p:spPr>
          <a:xfrm>
            <a:off x="4648200" y="1066800"/>
            <a:ext cx="2185915" cy="400110"/>
          </a:xfrm>
          <a:prstGeom prst="rect">
            <a:avLst/>
          </a:prstGeom>
          <a:noFill/>
        </p:spPr>
        <p:txBody>
          <a:bodyPr wrap="none" rtlCol="0">
            <a:spAutoFit/>
          </a:bodyPr>
          <a:lstStyle/>
          <a:p>
            <a:r>
              <a:rPr lang="en-US" sz="2000" dirty="0" err="1" smtClean="0"/>
              <a:t>Brightfield</a:t>
            </a:r>
            <a:r>
              <a:rPr lang="en-US" sz="2000" dirty="0" smtClean="0"/>
              <a:t> contrast</a:t>
            </a:r>
            <a:endParaRPr lang="en-US" sz="2000" dirty="0"/>
          </a:p>
        </p:txBody>
      </p:sp>
      <p:pic>
        <p:nvPicPr>
          <p:cNvPr id="34" name="Picture 33"/>
          <p:cNvPicPr>
            <a:picLocks noChangeAspect="1"/>
          </p:cNvPicPr>
          <p:nvPr/>
        </p:nvPicPr>
        <p:blipFill>
          <a:blip r:embed="rId3"/>
          <a:stretch>
            <a:fillRect/>
          </a:stretch>
        </p:blipFill>
        <p:spPr>
          <a:xfrm>
            <a:off x="4648200" y="4068559"/>
            <a:ext cx="2895600" cy="2103641"/>
          </a:xfrm>
          <a:prstGeom prst="rect">
            <a:avLst/>
          </a:prstGeom>
        </p:spPr>
      </p:pic>
      <p:sp>
        <p:nvSpPr>
          <p:cNvPr id="35" name="TextBox 34"/>
          <p:cNvSpPr txBox="1"/>
          <p:nvPr/>
        </p:nvSpPr>
        <p:spPr>
          <a:xfrm>
            <a:off x="4648200" y="3657600"/>
            <a:ext cx="2871073" cy="400110"/>
          </a:xfrm>
          <a:prstGeom prst="rect">
            <a:avLst/>
          </a:prstGeom>
          <a:noFill/>
        </p:spPr>
        <p:txBody>
          <a:bodyPr wrap="none" rtlCol="0">
            <a:spAutoFit/>
          </a:bodyPr>
          <a:lstStyle/>
          <a:p>
            <a:r>
              <a:rPr lang="en-US" sz="2000" dirty="0" smtClean="0"/>
              <a:t>“Phase gradient contrast”</a:t>
            </a:r>
            <a:endParaRPr lang="en-US" sz="2000" dirty="0"/>
          </a:p>
        </p:txBody>
      </p:sp>
      <p:sp>
        <p:nvSpPr>
          <p:cNvPr id="36" name="TextBox 35"/>
          <p:cNvSpPr txBox="1"/>
          <p:nvPr/>
        </p:nvSpPr>
        <p:spPr>
          <a:xfrm>
            <a:off x="4648200" y="6324600"/>
            <a:ext cx="4273576" cy="400110"/>
          </a:xfrm>
          <a:prstGeom prst="rect">
            <a:avLst/>
          </a:prstGeom>
          <a:noFill/>
        </p:spPr>
        <p:txBody>
          <a:bodyPr wrap="none" rtlCol="0">
            <a:spAutoFit/>
          </a:bodyPr>
          <a:lstStyle/>
          <a:p>
            <a:r>
              <a:rPr lang="en-US" sz="2000" dirty="0" smtClean="0"/>
              <a:t>Zeiss </a:t>
            </a:r>
            <a:r>
              <a:rPr lang="en-US" sz="2000" dirty="0" err="1" smtClean="0"/>
              <a:t>CellDiscoverer</a:t>
            </a:r>
            <a:r>
              <a:rPr lang="en-US" sz="2000" dirty="0" smtClean="0"/>
              <a:t> </a:t>
            </a:r>
            <a:r>
              <a:rPr lang="en-US" sz="2000" dirty="0" smtClean="0"/>
              <a:t>7, 5x magnification</a:t>
            </a:r>
            <a:endParaRPr lang="en-US" sz="2000"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lstStyle/>
          <a:p>
            <a:r>
              <a:rPr lang="en-US" dirty="0" smtClean="0"/>
              <a:t>Assay development considerations</a:t>
            </a:r>
            <a:endParaRPr lang="en-US" dirty="0"/>
          </a:p>
        </p:txBody>
      </p:sp>
    </p:spTree>
    <p:extLst>
      <p:ext uri="{BB962C8B-B14F-4D97-AF65-F5344CB8AC3E}">
        <p14:creationId xmlns:p14="http://schemas.microsoft.com/office/powerpoint/2010/main" val="262372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 principle, the</a:t>
            </a:r>
            <a:r>
              <a:rPr lang="en-US" altLang="en-US" b="1" dirty="0"/>
              <a:t> total intensity inside all dot-like structures </a:t>
            </a:r>
          </a:p>
          <a:p>
            <a:pPr eaLnBrk="1" hangingPunct="1"/>
            <a:r>
              <a:rPr lang="en-US" altLang="en-US" dirty="0"/>
              <a:t>in each cell is proportional to the </a:t>
            </a:r>
            <a:r>
              <a:rPr lang="en-US" altLang="en-US" b="1" dirty="0"/>
              <a:t>amount of protein recruited </a:t>
            </a:r>
          </a:p>
          <a:p>
            <a:pPr eaLnBrk="1" hangingPunct="1"/>
            <a:r>
              <a:rPr lang="en-US" altLang="en-US" b="1" dirty="0"/>
              <a:t>to </a:t>
            </a:r>
            <a:r>
              <a:rPr lang="en-US" altLang="en-US" b="1" dirty="0" err="1"/>
              <a:t>autophagosomes</a:t>
            </a:r>
            <a:r>
              <a:rPr lang="en-US" altLang="en-US" dirty="0"/>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Acquisition </a:t>
            </a:r>
            <a:r>
              <a:rPr lang="en-US" altLang="en-US" sz="4000" dirty="0">
                <a:ea typeface="ＭＳ Ｐゴシック" pitchFamily="34" charset="-128"/>
              </a:rPr>
              <a:t>m</a:t>
            </a:r>
            <a:r>
              <a:rPr lang="en-US" altLang="en-US" sz="4000" dirty="0" smtClean="0">
                <a:ea typeface="ＭＳ Ｐゴシック" pitchFamily="34" charset="-128"/>
              </a:rPr>
              <a:t>odalities: </a:t>
            </a:r>
            <a:r>
              <a:rPr lang="en-US" altLang="en-US" sz="4000" dirty="0">
                <a:ea typeface="ＭＳ Ｐゴシック" pitchFamily="34" charset="-128"/>
              </a:rPr>
              <a:t>c</a:t>
            </a:r>
            <a:r>
              <a:rPr lang="en-US" altLang="en-US" sz="4000" dirty="0" smtClean="0">
                <a:ea typeface="ＭＳ Ｐゴシック" pitchFamily="34" charset="-128"/>
              </a:rPr>
              <a:t>onfocal</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40868"/>
            <a:ext cx="2971799" cy="369332"/>
          </a:xfrm>
          <a:prstGeom prst="rect">
            <a:avLst/>
          </a:prstGeom>
          <a:noFill/>
        </p:spPr>
        <p:txBody>
          <a:bodyPr wrap="square" rtlCol="0">
            <a:spAutoFit/>
          </a:bodyPr>
          <a:lstStyle/>
          <a:p>
            <a:r>
              <a:rPr lang="en-US" dirty="0" smtClean="0"/>
              <a:t>(on-the-fly) sum projection</a:t>
            </a:r>
          </a:p>
        </p:txBody>
      </p:sp>
      <p:sp>
        <p:nvSpPr>
          <p:cNvPr id="78848" name="TextBox 78847"/>
          <p:cNvSpPr txBox="1"/>
          <p:nvPr/>
        </p:nvSpPr>
        <p:spPr>
          <a:xfrm>
            <a:off x="1143000" y="3392269"/>
            <a:ext cx="2132355" cy="646331"/>
          </a:xfrm>
          <a:prstGeom prst="rect">
            <a:avLst/>
          </a:prstGeom>
          <a:noFill/>
        </p:spPr>
        <p:txBody>
          <a:bodyPr wrap="square" rtlCol="0">
            <a:spAutoFit/>
          </a:bodyPr>
          <a:lstStyle/>
          <a:p>
            <a:r>
              <a:rPr lang="en-US" dirty="0" smtClean="0"/>
              <a:t>Typically too slow</a:t>
            </a:r>
          </a:p>
          <a:p>
            <a:r>
              <a:rPr lang="en-US" dirty="0"/>
              <a:t>a</a:t>
            </a:r>
            <a:r>
              <a:rPr lang="en-US" dirty="0" smtClean="0"/>
              <a:t>nd not necessary</a:t>
            </a:r>
            <a:endParaRPr lang="en-US" dirty="0"/>
          </a:p>
        </p:txBody>
      </p:sp>
      <p:sp>
        <p:nvSpPr>
          <p:cNvPr id="58" name="TextBox 57"/>
          <p:cNvSpPr txBox="1"/>
          <p:nvPr/>
        </p:nvSpPr>
        <p:spPr>
          <a:xfrm>
            <a:off x="6477000" y="3733800"/>
            <a:ext cx="2047556" cy="923330"/>
          </a:xfrm>
          <a:prstGeom prst="rect">
            <a:avLst/>
          </a:prstGeom>
          <a:noFill/>
        </p:spPr>
        <p:txBody>
          <a:bodyPr wrap="none" rtlCol="0">
            <a:spAutoFit/>
          </a:bodyPr>
          <a:lstStyle/>
          <a:p>
            <a:r>
              <a:rPr lang="en-US" dirty="0" smtClean="0"/>
              <a:t>Can be fast enough,</a:t>
            </a:r>
          </a:p>
          <a:p>
            <a:r>
              <a:rPr lang="en-US" dirty="0"/>
              <a:t>b</a:t>
            </a:r>
            <a:r>
              <a:rPr lang="en-US" dirty="0" smtClean="0"/>
              <a:t>ut 3-D data </a:t>
            </a:r>
          </a:p>
          <a:p>
            <a:r>
              <a:rPr lang="en-US" dirty="0"/>
              <a:t>a</a:t>
            </a:r>
            <a:r>
              <a:rPr lang="en-US" dirty="0" smtClean="0"/>
              <a:t>nd 3-D analysis</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Acquisition modalities: </a:t>
            </a:r>
            <a:r>
              <a:rPr lang="en-US" dirty="0" err="1"/>
              <a:t>w</a:t>
            </a:r>
            <a:r>
              <a:rPr lang="en-US" dirty="0" err="1" smtClean="0"/>
              <a:t>idefield</a:t>
            </a:r>
            <a:endParaRPr lang="en-US" dirty="0"/>
          </a:p>
        </p:txBody>
      </p:sp>
      <p:grpSp>
        <p:nvGrpSpPr>
          <p:cNvPr id="29" name="Group 102"/>
          <p:cNvGrpSpPr>
            <a:grpSpLocks/>
          </p:cNvGrpSpPr>
          <p:nvPr/>
        </p:nvGrpSpPr>
        <p:grpSpPr bwMode="auto">
          <a:xfrm>
            <a:off x="10080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1717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2192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20383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9050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3050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7716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4384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2382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1049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842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842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842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842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842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842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842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842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842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95400" y="48045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447800" y="4567039"/>
            <a:ext cx="2514600" cy="923330"/>
          </a:xfrm>
          <a:prstGeom prst="rect">
            <a:avLst/>
          </a:prstGeom>
          <a:noFill/>
        </p:spPr>
        <p:txBody>
          <a:bodyPr wrap="square" rtlCol="0">
            <a:spAutoFit/>
          </a:bodyPr>
          <a:lstStyle/>
          <a:p>
            <a:r>
              <a:rPr lang="en-US" dirty="0" smtClean="0"/>
              <a:t>(on-the-fly) </a:t>
            </a:r>
            <a:r>
              <a:rPr lang="en-US" dirty="0" err="1" smtClean="0"/>
              <a:t>deconvolution</a:t>
            </a:r>
            <a:r>
              <a:rPr lang="en-US" dirty="0"/>
              <a:t/>
            </a:r>
            <a:br>
              <a:rPr lang="en-US" dirty="0"/>
            </a:br>
            <a:r>
              <a:rPr lang="en-US" dirty="0" smtClean="0"/>
              <a:t>and sum projection</a:t>
            </a:r>
          </a:p>
        </p:txBody>
      </p:sp>
      <p:cxnSp>
        <p:nvCxnSpPr>
          <p:cNvPr id="103" name="Straight Connector 102"/>
          <p:cNvCxnSpPr/>
          <p:nvPr/>
        </p:nvCxnSpPr>
        <p:spPr>
          <a:xfrm>
            <a:off x="1066800" y="5642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9715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8382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5049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3716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6383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91000" y="1549400"/>
            <a:ext cx="2438400" cy="23368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191000" y="3987800"/>
            <a:ext cx="2438400" cy="2336800"/>
          </a:xfrm>
          <a:prstGeom prst="rect">
            <a:avLst/>
          </a:prstGeom>
        </p:spPr>
      </p:pic>
      <p:sp>
        <p:nvSpPr>
          <p:cNvPr id="119" name="TextBox 13"/>
          <p:cNvSpPr txBox="1">
            <a:spLocks noChangeArrowheads="1"/>
          </p:cNvSpPr>
          <p:nvPr/>
        </p:nvSpPr>
        <p:spPr bwMode="auto">
          <a:xfrm>
            <a:off x="6781800" y="1676400"/>
            <a:ext cx="187792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Zeiss</a:t>
            </a:r>
          </a:p>
          <a:p>
            <a:pPr eaLnBrk="1" hangingPunct="1"/>
            <a:r>
              <a:rPr lang="en-US" altLang="en-US" sz="1800" dirty="0" err="1" smtClean="0"/>
              <a:t>CellDiscoverer</a:t>
            </a:r>
            <a:r>
              <a:rPr lang="en-US" altLang="en-US" sz="1800" dirty="0" smtClean="0"/>
              <a:t> </a:t>
            </a:r>
            <a:r>
              <a:rPr lang="en-US" altLang="en-US" sz="1800" dirty="0"/>
              <a:t>7</a:t>
            </a:r>
            <a:br>
              <a:rPr lang="en-US" altLang="en-US" sz="1800" dirty="0"/>
            </a:br>
            <a:endParaRPr lang="en-US" altLang="en-US" sz="1800" dirty="0" smtClean="0"/>
          </a:p>
          <a:p>
            <a:pPr eaLnBrk="1" hangingPunct="1"/>
            <a:endParaRPr lang="en-US" altLang="en-US" sz="1800" dirty="0"/>
          </a:p>
          <a:p>
            <a:pPr eaLnBrk="1" hangingPunct="1"/>
            <a:r>
              <a:rPr lang="en-US" altLang="en-US" sz="1800" dirty="0" err="1" smtClean="0"/>
              <a:t>Hela</a:t>
            </a:r>
            <a:r>
              <a:rPr lang="en-US" altLang="en-US" sz="1800" dirty="0" smtClean="0"/>
              <a:t> cell</a:t>
            </a:r>
          </a:p>
          <a:p>
            <a:pPr eaLnBrk="1" hangingPunct="1"/>
            <a:r>
              <a:rPr lang="en-US" altLang="en-US" sz="1800" dirty="0" smtClean="0"/>
              <a:t>Golgi-GFP</a:t>
            </a:r>
          </a:p>
          <a:p>
            <a:pPr eaLnBrk="1" hangingPunct="1"/>
            <a:r>
              <a:rPr lang="en-US" altLang="en-US" sz="1800" dirty="0" smtClean="0"/>
              <a:t>z-stack, </a:t>
            </a:r>
            <a:r>
              <a:rPr lang="en-US" altLang="en-US" sz="1800" dirty="0" err="1" smtClean="0"/>
              <a:t>dz</a:t>
            </a:r>
            <a:r>
              <a:rPr lang="en-US" altLang="en-US" sz="1800" dirty="0" smtClean="0"/>
              <a:t>=1um</a:t>
            </a:r>
          </a:p>
          <a:p>
            <a:pPr eaLnBrk="1" hangingPunct="1"/>
            <a:endParaRPr lang="en-US" altLang="en-US" sz="1800" dirty="0"/>
          </a:p>
          <a:p>
            <a:pPr eaLnBrk="1" hangingPunct="1"/>
            <a:endParaRPr lang="en-US" altLang="en-US" sz="1800" dirty="0" smtClean="0"/>
          </a:p>
          <a:p>
            <a:pPr eaLnBrk="1" hangingPunct="1"/>
            <a:r>
              <a:rPr lang="en-US" altLang="en-US" sz="1800" dirty="0" err="1" smtClean="0"/>
              <a:t>Deconvolution</a:t>
            </a:r>
            <a:endParaRPr lang="en-US" altLang="en-US" sz="1800" dirty="0" smtClean="0"/>
          </a:p>
          <a:p>
            <a:pPr eaLnBrk="1" hangingPunct="1"/>
            <a:r>
              <a:rPr lang="en-US" altLang="en-US" sz="1800" dirty="0" smtClean="0"/>
              <a:t>Inside </a:t>
            </a:r>
            <a:r>
              <a:rPr lang="en-US" altLang="en-US" sz="1800" dirty="0" smtClean="0">
                <a:solidFill>
                  <a:srgbClr val="3366FF"/>
                </a:solidFill>
              </a:rPr>
              <a:t>ZEN Blue </a:t>
            </a:r>
            <a:r>
              <a:rPr lang="en-US" altLang="en-US" sz="1800" dirty="0" smtClean="0"/>
              <a:t/>
            </a:r>
            <a:br>
              <a:rPr lang="en-US" altLang="en-US" sz="1800" dirty="0" smtClean="0"/>
            </a:br>
            <a:r>
              <a:rPr lang="en-US" altLang="en-US" sz="1800" dirty="0" smtClean="0"/>
              <a:t>acquisition</a:t>
            </a:r>
            <a:br>
              <a:rPr lang="en-US" altLang="en-US" sz="1800" dirty="0" smtClean="0"/>
            </a:br>
            <a:r>
              <a:rPr lang="en-US" altLang="en-US" sz="1800" dirty="0" smtClean="0"/>
              <a:t>software</a:t>
            </a:r>
          </a:p>
          <a:p>
            <a:pPr eaLnBrk="1" hangingPunct="1"/>
            <a:endParaRPr lang="en-US" altLang="en-US" sz="1800" dirty="0" smtClean="0"/>
          </a:p>
        </p:txBody>
      </p:sp>
    </p:spTree>
    <p:extLst>
      <p:ext uri="{BB962C8B-B14F-4D97-AF65-F5344CB8AC3E}">
        <p14:creationId xmlns:p14="http://schemas.microsoft.com/office/powerpoint/2010/main" val="25219506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533400" y="76200"/>
            <a:ext cx="8229600" cy="1143000"/>
          </a:xfrm>
        </p:spPr>
        <p:txBody>
          <a:bodyPr>
            <a:normAutofit/>
          </a:bodyPr>
          <a:lstStyle/>
          <a:p>
            <a:r>
              <a:rPr lang="en-US" altLang="en-US" sz="4000" dirty="0" smtClean="0">
                <a:ea typeface="ＭＳ Ｐゴシック" pitchFamily="34" charset="-128"/>
              </a:rPr>
              <a:t>Low NA </a:t>
            </a:r>
            <a:r>
              <a:rPr lang="en-US" altLang="en-US" sz="4000" dirty="0" err="1" smtClean="0">
                <a:ea typeface="ＭＳ Ｐゴシック" pitchFamily="34" charset="-128"/>
              </a:rPr>
              <a:t>widefield</a:t>
            </a:r>
            <a:r>
              <a:rPr lang="en-US" altLang="en-US" sz="4000" dirty="0" smtClean="0">
                <a:ea typeface="ＭＳ Ｐゴシック" pitchFamily="34" charset="-128"/>
              </a:rPr>
              <a:t> imaging </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46199" y="2329855"/>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199" y="3971330"/>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219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550961" y="1295400"/>
            <a:ext cx="25576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Hela</a:t>
            </a:r>
            <a:r>
              <a:rPr lang="en-US" altLang="en-US" sz="1800" dirty="0" smtClean="0"/>
              <a:t> cell, Golgi-GFP</a:t>
            </a:r>
          </a:p>
          <a:p>
            <a:pPr eaLnBrk="1" hangingPunct="1"/>
            <a:r>
              <a:rPr lang="en-US" altLang="en-US" sz="1800" dirty="0" smtClean="0"/>
              <a:t>z-stack, 1um steps</a:t>
            </a:r>
          </a:p>
          <a:p>
            <a:pPr eaLnBrk="1" hangingPunct="1"/>
            <a:r>
              <a:rPr lang="en-US" altLang="en-US" sz="1800" dirty="0" err="1" smtClean="0"/>
              <a:t>CellDiscoverer</a:t>
            </a:r>
            <a:r>
              <a:rPr lang="en-US" altLang="en-US" sz="1800" dirty="0" smtClean="0"/>
              <a:t> 7, Zeiss</a:t>
            </a:r>
            <a:endParaRPr lang="en-US" altLang="en-US" sz="1800" dirty="0"/>
          </a:p>
        </p:txBody>
      </p:sp>
      <p:sp>
        <p:nvSpPr>
          <p:cNvPr id="79885" name="TextBox 1"/>
          <p:cNvSpPr txBox="1">
            <a:spLocks noChangeArrowheads="1"/>
          </p:cNvSpPr>
          <p:nvPr/>
        </p:nvSpPr>
        <p:spPr bwMode="auto">
          <a:xfrm>
            <a:off x="4419600" y="5503267"/>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a:t>NA </a:t>
            </a:r>
            <a:r>
              <a:rPr lang="en-US" altLang="en-US" sz="1600" dirty="0" smtClean="0"/>
              <a:t>0.8</a:t>
            </a:r>
          </a:p>
          <a:p>
            <a:pPr algn="ctr" eaLnBrk="1" hangingPunct="1"/>
            <a:r>
              <a:rPr lang="en-US" altLang="en-US" sz="1600" dirty="0" smtClean="0"/>
              <a:t>80 </a:t>
            </a:r>
            <a:r>
              <a:rPr lang="en-US" altLang="en-US" sz="1600" dirty="0" err="1" smtClean="0"/>
              <a:t>ms</a:t>
            </a:r>
            <a:r>
              <a:rPr lang="en-US" altLang="en-US" sz="1600" dirty="0" smtClean="0"/>
              <a:t> </a:t>
            </a:r>
          </a:p>
          <a:p>
            <a:pPr algn="ctr" eaLnBrk="1" hangingPunct="1"/>
            <a:r>
              <a:rPr lang="en-US" altLang="en-US" sz="1600" dirty="0" smtClean="0"/>
              <a:t>30% light</a:t>
            </a:r>
            <a:endParaRPr lang="en-US" altLang="en-US" sz="1600" dirty="0"/>
          </a:p>
        </p:txBody>
      </p:sp>
      <p:sp>
        <p:nvSpPr>
          <p:cNvPr id="79886" name="TextBox 1"/>
          <p:cNvSpPr txBox="1">
            <a:spLocks noChangeArrowheads="1"/>
          </p:cNvSpPr>
          <p:nvPr/>
        </p:nvSpPr>
        <p:spPr bwMode="auto">
          <a:xfrm>
            <a:off x="6593659" y="5503267"/>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0.26</a:t>
            </a:r>
          </a:p>
          <a:p>
            <a:pPr algn="ctr" eaLnBrk="1" hangingPunct="1"/>
            <a:r>
              <a:rPr lang="en-US" altLang="en-US" sz="1600" dirty="0" smtClean="0"/>
              <a:t>380 </a:t>
            </a:r>
            <a:r>
              <a:rPr lang="en-US" altLang="en-US" sz="1600" dirty="0" err="1" smtClean="0"/>
              <a:t>ms</a:t>
            </a:r>
            <a:endParaRPr lang="en-US" altLang="en-US" sz="1600" dirty="0" smtClean="0"/>
          </a:p>
          <a:p>
            <a:pPr algn="ctr" eaLnBrk="1" hangingPunct="1"/>
            <a:r>
              <a:rPr lang="en-US" altLang="en-US" sz="1600" dirty="0" smtClean="0"/>
              <a:t>80% light</a:t>
            </a:r>
            <a:endParaRPr lang="en-US" altLang="en-US" sz="1600" dirty="0"/>
          </a:p>
        </p:txBody>
      </p:sp>
      <p:sp>
        <p:nvSpPr>
          <p:cNvPr id="79895" name="TextBox 1"/>
          <p:cNvSpPr txBox="1">
            <a:spLocks noChangeArrowheads="1"/>
          </p:cNvSpPr>
          <p:nvPr/>
        </p:nvSpPr>
        <p:spPr bwMode="auto">
          <a:xfrm>
            <a:off x="5460184" y="5503267"/>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0.35</a:t>
            </a:r>
          </a:p>
          <a:p>
            <a:pPr algn="ctr" eaLnBrk="1" hangingPunct="1"/>
            <a:r>
              <a:rPr lang="en-US" altLang="en-US" sz="1600" dirty="0" smtClean="0"/>
              <a:t>150 </a:t>
            </a:r>
            <a:r>
              <a:rPr lang="en-US" altLang="en-US" sz="1600" dirty="0" err="1" smtClean="0"/>
              <a:t>ms</a:t>
            </a:r>
            <a:endParaRPr lang="en-US" altLang="en-US" sz="1600" dirty="0" smtClean="0"/>
          </a:p>
          <a:p>
            <a:pPr algn="ctr" eaLnBrk="1" hangingPunct="1"/>
            <a:r>
              <a:rPr lang="en-US" altLang="en-US" sz="1600" dirty="0" smtClean="0"/>
              <a:t>40% light</a:t>
            </a:r>
            <a:endParaRPr lang="en-US" altLang="en-US" sz="1600" dirty="0"/>
          </a:p>
        </p:txBody>
      </p:sp>
      <p:grpSp>
        <p:nvGrpSpPr>
          <p:cNvPr id="4" name="Group 3"/>
          <p:cNvGrpSpPr/>
          <p:nvPr/>
        </p:nvGrpSpPr>
        <p:grpSpPr>
          <a:xfrm>
            <a:off x="9982200" y="2209800"/>
            <a:ext cx="4471254" cy="4262931"/>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695325" y="2057400"/>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295400" y="3733800"/>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143000" y="42672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24000" y="4419600"/>
            <a:ext cx="1365090" cy="369332"/>
          </a:xfrm>
          <a:prstGeom prst="rect">
            <a:avLst/>
          </a:prstGeom>
          <a:noFill/>
        </p:spPr>
        <p:txBody>
          <a:bodyPr wrap="none" rtlCol="0">
            <a:spAutoFit/>
          </a:bodyPr>
          <a:lstStyle/>
          <a:p>
            <a:r>
              <a:rPr lang="en-US" dirty="0" smtClean="0"/>
              <a:t>Single image</a:t>
            </a:r>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High-throughput screening microscopy is not about pretty 3-D pictures but about fast and manageable measurements.</a:t>
            </a:r>
          </a:p>
          <a:p>
            <a:r>
              <a:rPr lang="en-US" dirty="0" smtClean="0"/>
              <a:t>Typical: 100x Oil lens confocal z-stacks =</a:t>
            </a:r>
            <a:r>
              <a:rPr lang="en-US" smtClean="0"/>
              <a:t>&gt; Single </a:t>
            </a:r>
            <a:r>
              <a:rPr lang="en-US" dirty="0" smtClean="0"/>
              <a:t>plane 20x </a:t>
            </a:r>
            <a:r>
              <a:rPr lang="en-US" smtClean="0"/>
              <a:t>Air lens </a:t>
            </a:r>
            <a:endParaRPr lang="en-US" dirty="0"/>
          </a:p>
        </p:txBody>
      </p:sp>
    </p:spTree>
    <p:extLst>
      <p:ext uri="{BB962C8B-B14F-4D97-AF65-F5344CB8AC3E}">
        <p14:creationId xmlns:p14="http://schemas.microsoft.com/office/powerpoint/2010/main" val="21990058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514600" y="2133600"/>
            <a:ext cx="2012696" cy="895859"/>
          </a:xfrm>
          <a:prstGeom prst="rect">
            <a:avLst/>
          </a:prstGeom>
        </p:spPr>
      </p:pic>
      <p:sp>
        <p:nvSpPr>
          <p:cNvPr id="2" name="Title 1"/>
          <p:cNvSpPr>
            <a:spLocks noGrp="1"/>
          </p:cNvSpPr>
          <p:nvPr>
            <p:ph type="title"/>
          </p:nvPr>
        </p:nvSpPr>
        <p:spPr>
          <a:xfrm>
            <a:off x="685800" y="304800"/>
            <a:ext cx="3733800" cy="1143000"/>
          </a:xfrm>
        </p:spPr>
        <p:txBody>
          <a:bodyPr>
            <a:normAutofit/>
          </a:bodyPr>
          <a:lstStyle/>
          <a:p>
            <a:r>
              <a:rPr lang="en-US" dirty="0" smtClean="0"/>
              <a:t>Image analysis</a:t>
            </a:r>
            <a:endParaRPr lang="en-US" dirty="0"/>
          </a:p>
        </p:txBody>
      </p:sp>
      <p:pic>
        <p:nvPicPr>
          <p:cNvPr id="4" name="Picture 3"/>
          <p:cNvPicPr>
            <a:picLocks noChangeAspect="1"/>
          </p:cNvPicPr>
          <p:nvPr/>
        </p:nvPicPr>
        <p:blipFill>
          <a:blip r:embed="rId3"/>
          <a:stretch>
            <a:fillRect/>
          </a:stretch>
        </p:blipFill>
        <p:spPr>
          <a:xfrm>
            <a:off x="533400" y="1981200"/>
            <a:ext cx="2082800" cy="1498600"/>
          </a:xfrm>
          <a:prstGeom prst="rect">
            <a:avLst/>
          </a:prstGeom>
        </p:spPr>
      </p:pic>
      <p:sp>
        <p:nvSpPr>
          <p:cNvPr id="5" name="TextBox 4"/>
          <p:cNvSpPr txBox="1"/>
          <p:nvPr/>
        </p:nvSpPr>
        <p:spPr>
          <a:xfrm>
            <a:off x="533400" y="1611868"/>
            <a:ext cx="2305777" cy="369332"/>
          </a:xfrm>
          <a:prstGeom prst="rect">
            <a:avLst/>
          </a:prstGeom>
          <a:noFill/>
        </p:spPr>
        <p:txBody>
          <a:bodyPr wrap="none" rtlCol="0">
            <a:spAutoFit/>
          </a:bodyPr>
          <a:lstStyle/>
          <a:p>
            <a:r>
              <a:rPr lang="en-US" dirty="0" smtClean="0"/>
              <a:t>Linux Compute Cluster</a:t>
            </a:r>
          </a:p>
        </p:txBody>
      </p:sp>
      <p:sp>
        <p:nvSpPr>
          <p:cNvPr id="8" name="TextBox 7"/>
          <p:cNvSpPr txBox="1"/>
          <p:nvPr/>
        </p:nvSpPr>
        <p:spPr>
          <a:xfrm>
            <a:off x="304800" y="3657600"/>
            <a:ext cx="2929007" cy="1200329"/>
          </a:xfrm>
          <a:prstGeom prst="rect">
            <a:avLst/>
          </a:prstGeom>
          <a:noFill/>
        </p:spPr>
        <p:txBody>
          <a:bodyPr wrap="none" rtlCol="0">
            <a:spAutoFit/>
          </a:bodyPr>
          <a:lstStyle/>
          <a:p>
            <a:r>
              <a:rPr lang="en-US" dirty="0" smtClean="0"/>
              <a:t>20000 image sets </a:t>
            </a:r>
          </a:p>
          <a:p>
            <a:r>
              <a:rPr lang="en-US" dirty="0" smtClean="0"/>
              <a:t>=&gt; 1000 parallel jobs </a:t>
            </a:r>
          </a:p>
          <a:p>
            <a:pPr marL="285750" indent="-285750">
              <a:buFont typeface="Symbol" charset="0"/>
              <a:buChar char=""/>
            </a:pPr>
            <a:r>
              <a:rPr lang="en-US" dirty="0" smtClean="0"/>
              <a:t>20 image sets per job </a:t>
            </a:r>
          </a:p>
          <a:p>
            <a:pPr marL="285750" indent="-285750">
              <a:buFont typeface="Symbol" charset="0"/>
              <a:buChar char=""/>
            </a:pPr>
            <a:r>
              <a:rPr lang="en-US" b="1" dirty="0" smtClean="0"/>
              <a:t>40 min </a:t>
            </a:r>
            <a:r>
              <a:rPr lang="en-US" dirty="0" smtClean="0"/>
              <a:t>total analysis time</a:t>
            </a:r>
            <a:endParaRPr lang="en-US" dirty="0"/>
          </a:p>
        </p:txBody>
      </p:sp>
      <p:grpSp>
        <p:nvGrpSpPr>
          <p:cNvPr id="10" name="Group 9"/>
          <p:cNvGrpSpPr/>
          <p:nvPr/>
        </p:nvGrpSpPr>
        <p:grpSpPr>
          <a:xfrm>
            <a:off x="5334000" y="2057400"/>
            <a:ext cx="1193800" cy="1193800"/>
            <a:chOff x="6553200" y="2057400"/>
            <a:chExt cx="1193800" cy="1193800"/>
          </a:xfrm>
        </p:grpSpPr>
        <p:pic>
          <p:nvPicPr>
            <p:cNvPr id="16" name="Picture 15"/>
            <p:cNvPicPr>
              <a:picLocks noChangeAspect="1"/>
            </p:cNvPicPr>
            <p:nvPr/>
          </p:nvPicPr>
          <p:blipFill>
            <a:blip r:embed="rId4"/>
            <a:stretch>
              <a:fillRect/>
            </a:stretch>
          </p:blipFill>
          <p:spPr>
            <a:xfrm>
              <a:off x="6553200" y="2057400"/>
              <a:ext cx="1193800" cy="1193800"/>
            </a:xfrm>
            <a:prstGeom prst="rect">
              <a:avLst/>
            </a:prstGeom>
          </p:spPr>
        </p:pic>
        <p:pic>
          <p:nvPicPr>
            <p:cNvPr id="9" name="Picture 8"/>
            <p:cNvPicPr>
              <a:picLocks noChangeAspect="1"/>
            </p:cNvPicPr>
            <p:nvPr/>
          </p:nvPicPr>
          <p:blipFill>
            <a:blip r:embed="rId5"/>
            <a:stretch>
              <a:fillRect/>
            </a:stretch>
          </p:blipFill>
          <p:spPr>
            <a:xfrm>
              <a:off x="6934200" y="2410567"/>
              <a:ext cx="397387" cy="307975"/>
            </a:xfrm>
            <a:prstGeom prst="rect">
              <a:avLst/>
            </a:prstGeom>
          </p:spPr>
        </p:pic>
      </p:grpSp>
      <p:sp>
        <p:nvSpPr>
          <p:cNvPr id="15" name="Rectangle 14"/>
          <p:cNvSpPr/>
          <p:nvPr/>
        </p:nvSpPr>
        <p:spPr>
          <a:xfrm>
            <a:off x="4953605" y="457200"/>
            <a:ext cx="4190395" cy="1446550"/>
          </a:xfrm>
          <a:prstGeom prst="rect">
            <a:avLst/>
          </a:prstGeom>
        </p:spPr>
        <p:txBody>
          <a:bodyPr wrap="none">
            <a:spAutoFit/>
          </a:bodyPr>
          <a:lstStyle/>
          <a:p>
            <a:r>
              <a:rPr lang="en-US" sz="4400" dirty="0" smtClean="0">
                <a:latin typeface="+mj-lt"/>
              </a:rPr>
              <a:t>Visual inspection</a:t>
            </a:r>
            <a:br>
              <a:rPr lang="en-US" sz="4400" dirty="0" smtClean="0">
                <a:latin typeface="+mj-lt"/>
              </a:rPr>
            </a:br>
            <a:r>
              <a:rPr lang="en-US" sz="4400" dirty="0" smtClean="0">
                <a:latin typeface="+mj-lt"/>
              </a:rPr>
              <a:t>and Statistics</a:t>
            </a:r>
            <a:endParaRPr lang="en-US" sz="4400" dirty="0">
              <a:latin typeface="+mj-lt"/>
            </a:endParaRPr>
          </a:p>
        </p:txBody>
      </p:sp>
      <p:pic>
        <p:nvPicPr>
          <p:cNvPr id="17" name="Picture 16" descr="Screen Shot 2014-05-26 at 2.43.54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2133600"/>
            <a:ext cx="2438400" cy="1342395"/>
          </a:xfrm>
          <a:prstGeom prst="rect">
            <a:avLst/>
          </a:prstGeom>
        </p:spPr>
      </p:pic>
      <p:grpSp>
        <p:nvGrpSpPr>
          <p:cNvPr id="18" name="Group 17"/>
          <p:cNvGrpSpPr/>
          <p:nvPr/>
        </p:nvGrpSpPr>
        <p:grpSpPr>
          <a:xfrm>
            <a:off x="6553200" y="3581400"/>
            <a:ext cx="2492867" cy="1524000"/>
            <a:chOff x="395536" y="1287210"/>
            <a:chExt cx="8311094" cy="4833923"/>
          </a:xfrm>
        </p:grpSpPr>
        <p:pic>
          <p:nvPicPr>
            <p:cNvPr id="19" name="Picture 2"/>
            <p:cNvPicPr>
              <a:picLocks noChangeAspect="1" noChangeArrowheads="1"/>
            </p:cNvPicPr>
            <p:nvPr/>
          </p:nvPicPr>
          <p:blipFill rotWithShape="1">
            <a:blip r:embed="rId7"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8"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14800" y="4876800"/>
            <a:ext cx="2133600" cy="1625600"/>
          </a:xfrm>
          <a:prstGeom prst="rect">
            <a:avLst/>
          </a:prstGeom>
        </p:spPr>
      </p:pic>
      <p:cxnSp>
        <p:nvCxnSpPr>
          <p:cNvPr id="22" name="Straight Arrow Connector 21"/>
          <p:cNvCxnSpPr/>
          <p:nvPr/>
        </p:nvCxnSpPr>
        <p:spPr>
          <a:xfrm flipH="1">
            <a:off x="5715000" y="4114800"/>
            <a:ext cx="11430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3600" y="4126468"/>
            <a:ext cx="410201" cy="369332"/>
          </a:xfrm>
          <a:prstGeom prst="rect">
            <a:avLst/>
          </a:prstGeom>
          <a:noFill/>
        </p:spPr>
        <p:txBody>
          <a:bodyPr wrap="none" rtlCol="0">
            <a:spAutoFit/>
          </a:bodyPr>
          <a:lstStyle/>
          <a:p>
            <a:r>
              <a:rPr lang="en-US" dirty="0" smtClean="0"/>
              <a:t>!!!</a:t>
            </a:r>
            <a:endParaRPr lang="en-US" dirty="0"/>
          </a:p>
        </p:txBody>
      </p:sp>
      <p:pic>
        <p:nvPicPr>
          <p:cNvPr id="25" name="Picture 24"/>
          <p:cNvPicPr>
            <a:picLocks noChangeAspect="1" noChangeArrowheads="1"/>
          </p:cNvPicPr>
          <p:nvPr/>
        </p:nvPicPr>
        <p:blipFill rotWithShape="1">
          <a:blip r:embed="rId10"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11"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12"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218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tech-talk is for…</a:t>
            </a:r>
            <a:endParaRPr lang="en-US" dirty="0"/>
          </a:p>
        </p:txBody>
      </p:sp>
      <p:sp>
        <p:nvSpPr>
          <p:cNvPr id="3" name="TextBox 2"/>
          <p:cNvSpPr txBox="1"/>
          <p:nvPr/>
        </p:nvSpPr>
        <p:spPr>
          <a:xfrm>
            <a:off x="762000" y="1981200"/>
            <a:ext cx="7772400" cy="3539431"/>
          </a:xfrm>
          <a:prstGeom prst="rect">
            <a:avLst/>
          </a:prstGeom>
          <a:noFill/>
        </p:spPr>
        <p:txBody>
          <a:bodyPr wrap="square" rtlCol="0">
            <a:spAutoFit/>
          </a:bodyPr>
          <a:lstStyle/>
          <a:p>
            <a:r>
              <a:rPr lang="en-US" sz="2800" dirty="0" smtClean="0"/>
              <a:t>…scientists considering conducting high-throughput microscopy experiments and would like to have some</a:t>
            </a:r>
            <a:r>
              <a:rPr lang="en-US" sz="2800" b="1" dirty="0" smtClean="0"/>
              <a:t> technical advice advice</a:t>
            </a:r>
            <a:r>
              <a:rPr lang="en-US" sz="2800" dirty="0" smtClean="0"/>
              <a:t> what to pay attention to in terms of</a:t>
            </a:r>
          </a:p>
          <a:p>
            <a:endParaRPr lang="en-US" sz="2800" dirty="0" smtClean="0"/>
          </a:p>
          <a:p>
            <a:pPr marL="285750" indent="-285750">
              <a:buFontTx/>
              <a:buChar char="-"/>
            </a:pPr>
            <a:r>
              <a:rPr lang="en-US" sz="2800" dirty="0" smtClean="0"/>
              <a:t>Microscope system</a:t>
            </a:r>
          </a:p>
          <a:p>
            <a:pPr marL="285750" indent="-285750">
              <a:buFontTx/>
              <a:buChar char="-"/>
            </a:pPr>
            <a:r>
              <a:rPr lang="en-US" sz="2800" dirty="0" smtClean="0"/>
              <a:t>Assay development</a:t>
            </a:r>
          </a:p>
          <a:p>
            <a:pPr marL="285750" indent="-285750">
              <a:buFontTx/>
              <a:buChar char="-"/>
            </a:pPr>
            <a:r>
              <a:rPr lang="en-US" sz="2800" dirty="0" smtClean="0"/>
              <a:t>Data analysis</a:t>
            </a:r>
            <a:endParaRPr lang="en-US" sz="2800" dirty="0"/>
          </a:p>
        </p:txBody>
      </p:sp>
    </p:spTree>
    <p:extLst>
      <p:ext uri="{BB962C8B-B14F-4D97-AF65-F5344CB8AC3E}">
        <p14:creationId xmlns:p14="http://schemas.microsoft.com/office/powerpoint/2010/main" val="502412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L</a:t>
            </a:r>
            <a:r>
              <a:rPr lang="en-US" dirty="0" smtClean="0"/>
              <a:t>ist of interesting genes </a:t>
            </a:r>
            <a:r>
              <a:rPr lang="en-US" dirty="0" smtClean="0"/>
              <a:t>… and now?</a:t>
            </a:r>
            <a:endParaRPr lang="en-US" dirty="0"/>
          </a:p>
        </p:txBody>
      </p:sp>
      <p:sp>
        <p:nvSpPr>
          <p:cNvPr id="3" name="Content Placeholder 2"/>
          <p:cNvSpPr>
            <a:spLocks noGrp="1"/>
          </p:cNvSpPr>
          <p:nvPr>
            <p:ph idx="1"/>
          </p:nvPr>
        </p:nvSpPr>
        <p:spPr>
          <a:xfrm>
            <a:off x="457200" y="1417637"/>
            <a:ext cx="8229600" cy="4525963"/>
          </a:xfrm>
        </p:spPr>
        <p:txBody>
          <a:bodyPr/>
          <a:lstStyle/>
          <a:p>
            <a:r>
              <a:rPr lang="en-US" dirty="0" smtClean="0"/>
              <a:t>Most interesting gene =&gt; PhD project</a:t>
            </a:r>
          </a:p>
          <a:p>
            <a:endParaRPr lang="en-US" dirty="0" smtClean="0"/>
          </a:p>
          <a:p>
            <a:r>
              <a:rPr lang="en-US" dirty="0" smtClean="0"/>
              <a:t>Bio-</a:t>
            </a:r>
            <a:r>
              <a:rPr lang="en-US" dirty="0" err="1" smtClean="0"/>
              <a:t>informatic</a:t>
            </a:r>
            <a:r>
              <a:rPr lang="en-US" dirty="0" smtClean="0"/>
              <a:t> network analysis</a:t>
            </a:r>
          </a:p>
          <a:p>
            <a:endParaRPr lang="en-US" dirty="0"/>
          </a:p>
          <a:p>
            <a:r>
              <a:rPr lang="en-US" dirty="0" smtClean="0"/>
              <a:t>High-content ‘secondary’ screens</a:t>
            </a:r>
            <a:endParaRPr lang="en-US" dirty="0"/>
          </a:p>
        </p:txBody>
      </p:sp>
      <p:pic>
        <p:nvPicPr>
          <p:cNvPr id="4" name="Picture 3"/>
          <p:cNvPicPr>
            <a:picLocks noChangeAspect="1"/>
          </p:cNvPicPr>
          <p:nvPr/>
        </p:nvPicPr>
        <p:blipFill>
          <a:blip r:embed="rId2"/>
          <a:stretch>
            <a:fillRect/>
          </a:stretch>
        </p:blipFill>
        <p:spPr>
          <a:xfrm>
            <a:off x="6553200" y="3886200"/>
            <a:ext cx="1066800" cy="1066800"/>
          </a:xfrm>
          <a:prstGeom prst="rect">
            <a:avLst/>
          </a:prstGeom>
        </p:spPr>
      </p:pic>
      <p:pic>
        <p:nvPicPr>
          <p:cNvPr id="5" name="Picture 4"/>
          <p:cNvPicPr>
            <a:picLocks noChangeAspect="1"/>
          </p:cNvPicPr>
          <p:nvPr/>
        </p:nvPicPr>
        <p:blipFill>
          <a:blip r:embed="rId3"/>
          <a:stretch>
            <a:fillRect/>
          </a:stretch>
        </p:blipFill>
        <p:spPr>
          <a:xfrm>
            <a:off x="6248400" y="2514600"/>
            <a:ext cx="990600" cy="990600"/>
          </a:xfrm>
          <a:prstGeom prst="rect">
            <a:avLst/>
          </a:prstGeom>
        </p:spPr>
      </p:pic>
      <p:pic>
        <p:nvPicPr>
          <p:cNvPr id="6" name="Picture 5"/>
          <p:cNvPicPr>
            <a:picLocks noChangeAspect="1"/>
          </p:cNvPicPr>
          <p:nvPr/>
        </p:nvPicPr>
        <p:blipFill>
          <a:blip r:embed="rId4"/>
          <a:stretch>
            <a:fillRect/>
          </a:stretch>
        </p:blipFill>
        <p:spPr>
          <a:xfrm>
            <a:off x="7086600" y="1219200"/>
            <a:ext cx="990600" cy="990600"/>
          </a:xfrm>
          <a:prstGeom prst="rect">
            <a:avLst/>
          </a:prstGeom>
        </p:spPr>
      </p:pic>
      <p:sp>
        <p:nvSpPr>
          <p:cNvPr id="7" name="Rectangle 6"/>
          <p:cNvSpPr/>
          <p:nvPr/>
        </p:nvSpPr>
        <p:spPr>
          <a:xfrm>
            <a:off x="914400" y="4572000"/>
            <a:ext cx="8991600" cy="2308324"/>
          </a:xfrm>
          <a:prstGeom prst="rect">
            <a:avLst/>
          </a:prstGeom>
        </p:spPr>
        <p:txBody>
          <a:bodyPr wrap="square">
            <a:spAutoFit/>
          </a:bodyPr>
          <a:lstStyle/>
          <a:p>
            <a:pPr marL="285750" indent="-285750">
              <a:buFont typeface="Arial"/>
              <a:buChar char="•"/>
            </a:pPr>
            <a:r>
              <a:rPr lang="en-US" sz="2400" dirty="0" smtClean="0"/>
              <a:t>Protein localization dynamics</a:t>
            </a:r>
          </a:p>
          <a:p>
            <a:pPr marL="742950" lvl="1" indent="-285750">
              <a:buFont typeface="Arial"/>
              <a:buChar char="•"/>
            </a:pPr>
            <a:r>
              <a:rPr lang="en-US" sz="2400" dirty="0" smtClean="0"/>
              <a:t>High</a:t>
            </a:r>
            <a:r>
              <a:rPr lang="en-US" sz="2400" dirty="0"/>
              <a:t>-</a:t>
            </a:r>
            <a:r>
              <a:rPr lang="en-US" sz="2400" dirty="0" smtClean="0"/>
              <a:t>resolution </a:t>
            </a:r>
            <a:r>
              <a:rPr lang="en-US" sz="2400" dirty="0"/>
              <a:t>time-</a:t>
            </a:r>
            <a:r>
              <a:rPr lang="en-US" sz="2400" dirty="0" smtClean="0"/>
              <a:t>lapse</a:t>
            </a:r>
          </a:p>
          <a:p>
            <a:pPr marL="742950" lvl="1" indent="-285750">
              <a:buFont typeface="Arial"/>
              <a:buChar char="•"/>
            </a:pPr>
            <a:r>
              <a:rPr lang="en-US" sz="2400" dirty="0" smtClean="0"/>
              <a:t>Fluorescence recovery after photo-bleaching (FRAP)</a:t>
            </a:r>
          </a:p>
          <a:p>
            <a:pPr marL="285750" indent="-285750">
              <a:buFont typeface="Arial"/>
              <a:buChar char="•"/>
            </a:pPr>
            <a:r>
              <a:rPr lang="en-US" sz="2400" dirty="0" smtClean="0"/>
              <a:t>Protein mobility and interactions</a:t>
            </a:r>
          </a:p>
          <a:p>
            <a:pPr marL="742950" lvl="1" indent="-285750">
              <a:buFont typeface="Arial"/>
              <a:buChar char="•"/>
            </a:pPr>
            <a:r>
              <a:rPr lang="en-US" sz="2400" dirty="0" smtClean="0"/>
              <a:t>Fluorescence cross correlation spectroscopy (FCS)</a:t>
            </a:r>
          </a:p>
          <a:p>
            <a:pPr marL="285750" indent="-285750">
              <a:buFont typeface="Arial"/>
              <a:buChar char="•"/>
            </a:pPr>
            <a:endParaRPr lang="en-US" sz="2400" dirty="0"/>
          </a:p>
        </p:txBody>
      </p:sp>
    </p:spTree>
    <p:extLst>
      <p:ext uri="{BB962C8B-B14F-4D97-AF65-F5344CB8AC3E}">
        <p14:creationId xmlns:p14="http://schemas.microsoft.com/office/powerpoint/2010/main" val="221924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Autofit/>
          </a:bodyPr>
          <a:lstStyle/>
          <a:p>
            <a:r>
              <a:rPr lang="en-US" sz="2400" dirty="0"/>
              <a:t>Intelligent </a:t>
            </a:r>
            <a:r>
              <a:rPr lang="en-US" sz="2400" dirty="0" smtClean="0"/>
              <a:t>Microscopy</a:t>
            </a:r>
            <a:r>
              <a:rPr lang="en-US" sz="2400" dirty="0"/>
              <a:t/>
            </a:r>
            <a:br>
              <a:rPr lang="en-US" sz="2400" dirty="0"/>
            </a:br>
            <a:r>
              <a:rPr lang="en-US" sz="2400" dirty="0" smtClean="0"/>
              <a:t>Adaptive </a:t>
            </a:r>
            <a:r>
              <a:rPr lang="en-US" sz="2400" dirty="0" smtClean="0"/>
              <a:t>Feedback </a:t>
            </a:r>
            <a:r>
              <a:rPr lang="en-US" sz="2400" dirty="0" smtClean="0"/>
              <a:t>Microscopy</a:t>
            </a:r>
            <a:r>
              <a:rPr lang="en-US" sz="2400" dirty="0"/>
              <a:t/>
            </a:r>
            <a:br>
              <a:rPr lang="en-US" sz="2400" dirty="0"/>
            </a:br>
            <a:r>
              <a:rPr lang="en-US" sz="2400" dirty="0"/>
              <a:t>Smart </a:t>
            </a:r>
            <a:r>
              <a:rPr lang="en-US" sz="2400" dirty="0" smtClean="0"/>
              <a:t>Microscopy</a:t>
            </a:r>
            <a:r>
              <a:rPr lang="en-US" sz="2400" dirty="0" smtClean="0"/>
              <a:t/>
            </a:r>
            <a:br>
              <a:rPr lang="en-US" sz="2400" dirty="0" smtClean="0"/>
            </a:br>
            <a:r>
              <a:rPr lang="en-US" sz="2400" dirty="0" smtClean="0"/>
              <a:t>Open </a:t>
            </a:r>
            <a:r>
              <a:rPr lang="en-US" sz="2400" dirty="0"/>
              <a:t>Application Development (OAD) [Zeiss]</a:t>
            </a:r>
            <a:br>
              <a:rPr lang="en-US" sz="2400" dirty="0"/>
            </a:br>
            <a:r>
              <a:rPr lang="en-US" sz="2400" dirty="0"/>
              <a:t/>
            </a:r>
            <a:br>
              <a:rPr lang="en-US" sz="2400" dirty="0"/>
            </a:br>
            <a:r>
              <a:rPr lang="en-US" sz="2400" dirty="0" smtClean="0"/>
              <a:t> </a:t>
            </a:r>
            <a:endParaRPr lang="en-US" sz="24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429000" y="2879467"/>
            <a:ext cx="1828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105400" y="3489067"/>
            <a:ext cx="609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124200" y="3489067"/>
            <a:ext cx="573138" cy="496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2209800" y="2422267"/>
            <a:ext cx="1016000" cy="1016000"/>
          </a:xfrm>
          <a:prstGeom prst="rect">
            <a:avLst/>
          </a:prstGeom>
        </p:spPr>
      </p:pic>
      <p:pic>
        <p:nvPicPr>
          <p:cNvPr id="28" name="Picture 27"/>
          <p:cNvPicPr>
            <a:picLocks noChangeAspect="1"/>
          </p:cNvPicPr>
          <p:nvPr/>
        </p:nvPicPr>
        <p:blipFill>
          <a:blip r:embed="rId4"/>
          <a:stretch>
            <a:fillRect/>
          </a:stretch>
        </p:blipFill>
        <p:spPr>
          <a:xfrm>
            <a:off x="3962400" y="4022467"/>
            <a:ext cx="990600" cy="990600"/>
          </a:xfrm>
          <a:prstGeom prst="rect">
            <a:avLst/>
          </a:prstGeom>
        </p:spPr>
      </p:pic>
      <p:pic>
        <p:nvPicPr>
          <p:cNvPr id="10" name="Picture 9"/>
          <p:cNvPicPr>
            <a:picLocks noChangeAspect="1"/>
          </p:cNvPicPr>
          <p:nvPr/>
        </p:nvPicPr>
        <p:blipFill>
          <a:blip r:embed="rId5"/>
          <a:stretch>
            <a:fillRect/>
          </a:stretch>
        </p:blipFill>
        <p:spPr>
          <a:xfrm>
            <a:off x="5486400" y="2422267"/>
            <a:ext cx="1016000" cy="1016000"/>
          </a:xfrm>
          <a:prstGeom prst="rect">
            <a:avLst/>
          </a:prstGeom>
        </p:spPr>
      </p:pic>
      <p:sp>
        <p:nvSpPr>
          <p:cNvPr id="3" name="TextBox 2"/>
          <p:cNvSpPr txBox="1"/>
          <p:nvPr/>
        </p:nvSpPr>
        <p:spPr>
          <a:xfrm>
            <a:off x="2274517" y="3711714"/>
            <a:ext cx="1154483" cy="707886"/>
          </a:xfrm>
          <a:prstGeom prst="rect">
            <a:avLst/>
          </a:prstGeom>
          <a:noFill/>
        </p:spPr>
        <p:txBody>
          <a:bodyPr wrap="none" rtlCol="0">
            <a:spAutoFit/>
          </a:bodyPr>
          <a:lstStyle/>
          <a:p>
            <a:r>
              <a:rPr lang="en-US" sz="2000" dirty="0" smtClean="0"/>
              <a:t>Sent </a:t>
            </a:r>
            <a:r>
              <a:rPr lang="en-US" sz="2000" dirty="0" smtClean="0"/>
              <a:t>new</a:t>
            </a:r>
            <a:r>
              <a:rPr lang="en-US" sz="2000" dirty="0" smtClean="0"/>
              <a:t/>
            </a:r>
            <a:br>
              <a:rPr lang="en-US" sz="2000" dirty="0" smtClean="0"/>
            </a:br>
            <a:r>
              <a:rPr lang="en-US" sz="2000" dirty="0" smtClean="0"/>
              <a:t>settings</a:t>
            </a:r>
            <a:endParaRPr lang="en-US" sz="2000" dirty="0"/>
          </a:p>
        </p:txBody>
      </p:sp>
      <p:sp>
        <p:nvSpPr>
          <p:cNvPr id="12" name="TextBox 11"/>
          <p:cNvSpPr txBox="1"/>
          <p:nvPr/>
        </p:nvSpPr>
        <p:spPr>
          <a:xfrm>
            <a:off x="5105400" y="4324290"/>
            <a:ext cx="1518915" cy="400110"/>
          </a:xfrm>
          <a:prstGeom prst="rect">
            <a:avLst/>
          </a:prstGeom>
          <a:noFill/>
        </p:spPr>
        <p:txBody>
          <a:bodyPr wrap="none" rtlCol="0">
            <a:spAutoFit/>
          </a:bodyPr>
          <a:lstStyle/>
          <a:p>
            <a:r>
              <a:rPr lang="en-US" sz="2000" dirty="0" smtClean="0"/>
              <a:t>Analyze </a:t>
            </a:r>
            <a:r>
              <a:rPr lang="en-US" sz="2000" dirty="0" smtClean="0"/>
              <a:t>data</a:t>
            </a:r>
            <a:endParaRPr lang="en-US" sz="2000" dirty="0"/>
          </a:p>
        </p:txBody>
      </p:sp>
      <p:sp>
        <p:nvSpPr>
          <p:cNvPr id="4" name="Rectangle 3"/>
          <p:cNvSpPr/>
          <p:nvPr/>
        </p:nvSpPr>
        <p:spPr>
          <a:xfrm>
            <a:off x="76200" y="5874603"/>
            <a:ext cx="8458200" cy="830997"/>
          </a:xfrm>
          <a:prstGeom prst="rect">
            <a:avLst/>
          </a:prstGeom>
        </p:spPr>
        <p:txBody>
          <a:bodyPr wrap="square">
            <a:spAutoFit/>
          </a:bodyPr>
          <a:lstStyle/>
          <a:p>
            <a:r>
              <a:rPr lang="en-US" sz="1600" dirty="0" smtClean="0"/>
              <a:t>Conrad </a:t>
            </a:r>
            <a:r>
              <a:rPr lang="en-US" sz="1600" dirty="0"/>
              <a:t>et al., Nature Methods (2011) </a:t>
            </a:r>
          </a:p>
          <a:p>
            <a:r>
              <a:rPr lang="en-US" sz="1600" dirty="0" smtClean="0"/>
              <a:t>Tischer et al., Methods Cell Biol. (2014)</a:t>
            </a:r>
          </a:p>
          <a:p>
            <a:r>
              <a:rPr lang="en-US" sz="1600" dirty="0" err="1" smtClean="0"/>
              <a:t>Scherf</a:t>
            </a:r>
            <a:r>
              <a:rPr lang="en-US" sz="1600" dirty="0" smtClean="0"/>
              <a:t> &amp; </a:t>
            </a:r>
            <a:r>
              <a:rPr lang="en-US" sz="1600" dirty="0" err="1" smtClean="0"/>
              <a:t>Huisken</a:t>
            </a:r>
            <a:r>
              <a:rPr lang="en-US" sz="1600" dirty="0" smtClean="0"/>
              <a:t>, Nature </a:t>
            </a:r>
            <a:r>
              <a:rPr lang="en-US" sz="1600" dirty="0"/>
              <a:t>Biotechnology </a:t>
            </a:r>
            <a:r>
              <a:rPr lang="en-US" sz="1600" dirty="0" smtClean="0"/>
              <a:t>(</a:t>
            </a:r>
            <a:r>
              <a:rPr lang="en-US" sz="1600" dirty="0"/>
              <a:t>2015)</a:t>
            </a:r>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724400"/>
            <a:ext cx="1219201" cy="121920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514600" y="19050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3022600"/>
            <a:ext cx="15748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378200"/>
            <a:ext cx="0" cy="1319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50038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6670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9530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50555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514600" y="54496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581400"/>
            <a:ext cx="1512168" cy="1512168"/>
          </a:xfrm>
          <a:prstGeom prst="rect">
            <a:avLst/>
          </a:prstGeom>
        </p:spPr>
      </p:pic>
      <p:sp>
        <p:nvSpPr>
          <p:cNvPr id="38" name="TextBox 37"/>
          <p:cNvSpPr txBox="1"/>
          <p:nvPr/>
        </p:nvSpPr>
        <p:spPr>
          <a:xfrm>
            <a:off x="4987495" y="45528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7371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697516"/>
            <a:ext cx="635000" cy="635000"/>
          </a:xfrm>
          <a:prstGeom prst="rect">
            <a:avLst/>
          </a:prstGeom>
        </p:spPr>
      </p:pic>
      <p:pic>
        <p:nvPicPr>
          <p:cNvPr id="3" name="Picture 2"/>
          <p:cNvPicPr>
            <a:picLocks noChangeAspect="1"/>
          </p:cNvPicPr>
          <p:nvPr/>
        </p:nvPicPr>
        <p:blipFill>
          <a:blip r:embed="rId8"/>
          <a:stretch>
            <a:fillRect/>
          </a:stretch>
        </p:blipFill>
        <p:spPr>
          <a:xfrm>
            <a:off x="5943600" y="2743200"/>
            <a:ext cx="635000" cy="635000"/>
          </a:xfrm>
          <a:prstGeom prst="rect">
            <a:avLst/>
          </a:prstGeom>
        </p:spPr>
      </p:pic>
      <p:pic>
        <p:nvPicPr>
          <p:cNvPr id="27" name="Picture 26"/>
          <p:cNvPicPr>
            <a:picLocks noChangeAspect="1"/>
          </p:cNvPicPr>
          <p:nvPr/>
        </p:nvPicPr>
        <p:blipFill>
          <a:blip r:embed="rId8"/>
          <a:stretch>
            <a:fillRect/>
          </a:stretch>
        </p:blipFill>
        <p:spPr>
          <a:xfrm>
            <a:off x="2514600" y="4419600"/>
            <a:ext cx="635000" cy="635000"/>
          </a:xfrm>
          <a:prstGeom prst="rect">
            <a:avLst/>
          </a:prstGeom>
        </p:spPr>
      </p:pic>
      <p:sp>
        <p:nvSpPr>
          <p:cNvPr id="25" name="TextBox 24"/>
          <p:cNvSpPr txBox="1"/>
          <p:nvPr/>
        </p:nvSpPr>
        <p:spPr>
          <a:xfrm>
            <a:off x="6629400" y="2057400"/>
            <a:ext cx="1454244" cy="646331"/>
          </a:xfrm>
          <a:prstGeom prst="rect">
            <a:avLst/>
          </a:prstGeom>
          <a:noFill/>
        </p:spPr>
        <p:txBody>
          <a:bodyPr wrap="none" rtlCol="0">
            <a:spAutoFit/>
          </a:bodyPr>
          <a:lstStyle/>
          <a:p>
            <a:r>
              <a:rPr lang="en-US" dirty="0" smtClean="0"/>
              <a:t>H2B-mCherry</a:t>
            </a:r>
          </a:p>
          <a:p>
            <a:r>
              <a:rPr lang="en-US" dirty="0"/>
              <a:t>s</a:t>
            </a:r>
            <a:r>
              <a:rPr lang="en-US" dirty="0" smtClean="0"/>
              <a:t>ingle </a:t>
            </a:r>
            <a:r>
              <a:rPr lang="en-US" dirty="0" smtClean="0"/>
              <a:t>plane</a:t>
            </a:r>
            <a:endParaRPr lang="en-US" dirty="0"/>
          </a:p>
        </p:txBody>
      </p:sp>
      <p:sp>
        <p:nvSpPr>
          <p:cNvPr id="26" name="TextBox 25"/>
          <p:cNvSpPr txBox="1"/>
          <p:nvPr/>
        </p:nvSpPr>
        <p:spPr>
          <a:xfrm>
            <a:off x="6629400" y="4355068"/>
            <a:ext cx="1671664" cy="369332"/>
          </a:xfrm>
          <a:prstGeom prst="rect">
            <a:avLst/>
          </a:prstGeom>
          <a:noFill/>
        </p:spPr>
        <p:txBody>
          <a:bodyPr wrap="none" rtlCol="0">
            <a:spAutoFit/>
          </a:bodyPr>
          <a:lstStyle/>
          <a:p>
            <a:r>
              <a:rPr lang="en-US" dirty="0" smtClean="0"/>
              <a:t>Find mitotic cell</a:t>
            </a:r>
            <a:endParaRPr lang="en-US" dirty="0"/>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826000" y="4343400"/>
            <a:ext cx="1143000" cy="1143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chemeClr val="accent1"/>
                </a:solidFill>
              </a:rPr>
              <a:t>Python Programming Interface</a:t>
            </a:r>
            <a:endParaRPr lang="en-US" sz="2000" b="1" dirty="0">
              <a:solidFill>
                <a:schemeClr val="accent1"/>
              </a:solidFill>
            </a:endParaRPr>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1" y="2032000"/>
            <a:ext cx="838199"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95601" y="4495800"/>
            <a:ext cx="1828800" cy="923330"/>
          </a:xfrm>
          <a:prstGeom prst="rect">
            <a:avLst/>
          </a:prstGeom>
          <a:noFill/>
        </p:spPr>
        <p:txBody>
          <a:bodyPr wrap="square" rtlCol="0">
            <a:spAutoFit/>
          </a:bodyPr>
          <a:lstStyle/>
          <a:p>
            <a:pPr algn="r"/>
            <a:r>
              <a:rPr lang="en-US" dirty="0" err="1" smtClean="0"/>
              <a:t>ImageJ</a:t>
            </a:r>
            <a:endParaRPr lang="en-US" dirty="0" smtClean="0"/>
          </a:p>
          <a:p>
            <a:pPr algn="r"/>
            <a:r>
              <a:rPr lang="en-US" dirty="0" err="1" smtClean="0"/>
              <a:t>CellProfiler</a:t>
            </a:r>
            <a:endParaRPr lang="en-US" dirty="0" smtClean="0"/>
          </a:p>
          <a:p>
            <a:pPr algn="r"/>
            <a:r>
              <a:rPr lang="en-US" dirty="0" err="1" smtClean="0"/>
              <a:t>CellCognition</a:t>
            </a:r>
            <a:endParaRPr lang="en-US"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447800" y="4114800"/>
            <a:ext cx="1253435" cy="1253435"/>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t>
            </a:r>
            <a:r>
              <a:rPr lang="en-US" sz="2000" b="1" dirty="0" smtClean="0"/>
              <a:t>AIM</a:t>
            </a:r>
            <a:r>
              <a:rPr lang="en-US" sz="2000" dirty="0" smtClean="0"/>
              <a:t> (LSM 510) </a:t>
            </a:r>
            <a:r>
              <a:rPr lang="en-US" sz="2000" dirty="0" smtClean="0"/>
              <a:t>[1</a:t>
            </a:r>
            <a:r>
              <a:rPr lang="en-US" sz="2000" dirty="0" smtClean="0"/>
              <a:t>]</a:t>
            </a:r>
          </a:p>
          <a:p>
            <a:r>
              <a:rPr lang="en-US" sz="2000" dirty="0" smtClean="0"/>
              <a:t>Zeiss </a:t>
            </a:r>
            <a:r>
              <a:rPr lang="en-US" sz="2000" b="1" dirty="0" smtClean="0"/>
              <a:t>ZEN Black </a:t>
            </a:r>
            <a:r>
              <a:rPr lang="en-US" sz="2000" dirty="0" smtClean="0"/>
              <a:t>(e.g., LSM 780, LSM 880)</a:t>
            </a:r>
          </a:p>
          <a:p>
            <a:r>
              <a:rPr lang="en-US" sz="2000" b="1" dirty="0" smtClean="0">
                <a:solidFill>
                  <a:schemeClr val="accent1"/>
                </a:solidFill>
              </a:rPr>
              <a:t>Visual Basic Programming </a:t>
            </a:r>
            <a:r>
              <a:rPr lang="en-US" sz="2000" b="1" dirty="0">
                <a:solidFill>
                  <a:schemeClr val="accent1"/>
                </a:solidFill>
              </a:rPr>
              <a:t>Interface</a:t>
            </a:r>
            <a:endParaRPr lang="en-US" sz="2000" b="1" dirty="0">
              <a:solidFill>
                <a:schemeClr val="accent1"/>
              </a:solidFill>
            </a:endParaRPr>
          </a:p>
        </p:txBody>
      </p:sp>
      <p:sp>
        <p:nvSpPr>
          <p:cNvPr id="15" name="Rectangle 14"/>
          <p:cNvSpPr/>
          <p:nvPr/>
        </p:nvSpPr>
        <p:spPr>
          <a:xfrm>
            <a:off x="609600" y="5943600"/>
            <a:ext cx="8305800" cy="646331"/>
          </a:xfrm>
          <a:prstGeom prst="rect">
            <a:avLst/>
          </a:prstGeom>
        </p:spPr>
        <p:txBody>
          <a:bodyPr wrap="square">
            <a:spAutoFit/>
          </a:bodyPr>
          <a:lstStyle/>
          <a:p>
            <a:r>
              <a:rPr lang="en-US" dirty="0"/>
              <a:t>[</a:t>
            </a:r>
            <a:r>
              <a:rPr lang="en-US" dirty="0" smtClean="0"/>
              <a:t>1</a:t>
            </a:r>
            <a:r>
              <a:rPr lang="en-US" dirty="0"/>
              <a:t>]</a:t>
            </a:r>
            <a:r>
              <a:rPr lang="en-US" dirty="0" smtClean="0"/>
              <a:t>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dirty="0" smtClean="0"/>
              <a:t>2004</a:t>
            </a:r>
            <a:endParaRPr lang="en-US"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3048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4267200"/>
            <a:ext cx="1566004"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181600" y="1447800"/>
            <a:ext cx="3657600" cy="4002066"/>
          </a:xfrm>
          <a:prstGeom prst="rect">
            <a:avLst/>
          </a:prstGeom>
        </p:spPr>
      </p:pic>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875152"/>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1044292" y="6091535"/>
            <a:ext cx="7620000" cy="461665"/>
          </a:xfrm>
          <a:prstGeom prst="rect">
            <a:avLst/>
          </a:prstGeom>
        </p:spPr>
        <p:txBody>
          <a:bodyPr wrap="square">
            <a:spAutoFit/>
          </a:bodyPr>
          <a:lstStyle/>
          <a:p>
            <a:r>
              <a:rPr lang="en-US" sz="2400" dirty="0" smtClean="0"/>
              <a:t>Hundreds of experiments fully automated over night</a:t>
            </a:r>
            <a:endParaRPr lang="en-US" sz="2400" dirty="0"/>
          </a:p>
        </p:txBody>
      </p:sp>
      <p:pic>
        <p:nvPicPr>
          <p:cNvPr id="12" name="Picture 11"/>
          <p:cNvPicPr>
            <a:picLocks noChangeAspect="1"/>
          </p:cNvPicPr>
          <p:nvPr/>
        </p:nvPicPr>
        <p:blipFill>
          <a:blip r:embed="rId3"/>
          <a:stretch>
            <a:fillRect/>
          </a:stretch>
        </p:blipFill>
        <p:spPr>
          <a:xfrm>
            <a:off x="228600" y="2436336"/>
            <a:ext cx="787400" cy="787400"/>
          </a:xfrm>
          <a:prstGeom prst="rect">
            <a:avLst/>
          </a:prstGeom>
        </p:spPr>
      </p:pic>
      <p:pic>
        <p:nvPicPr>
          <p:cNvPr id="13" name="Picture 12"/>
          <p:cNvPicPr>
            <a:picLocks noChangeAspect="1"/>
          </p:cNvPicPr>
          <p:nvPr/>
        </p:nvPicPr>
        <p:blipFill>
          <a:blip r:embed="rId4"/>
          <a:stretch>
            <a:fillRect/>
          </a:stretch>
        </p:blipFill>
        <p:spPr>
          <a:xfrm>
            <a:off x="304800" y="4341336"/>
            <a:ext cx="635000" cy="635000"/>
          </a:xfrm>
          <a:prstGeom prst="rect">
            <a:avLst/>
          </a:prstGeom>
        </p:spPr>
      </p:pic>
      <p:sp>
        <p:nvSpPr>
          <p:cNvPr id="10" name="TextBox 9"/>
          <p:cNvSpPr txBox="1"/>
          <p:nvPr/>
        </p:nvSpPr>
        <p:spPr>
          <a:xfrm>
            <a:off x="129892" y="17759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6164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9763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32237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9857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6002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12192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112938" y="46821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a:t>
            </a:r>
            <a:r>
              <a:rPr lang="en-US" dirty="0" smtClean="0"/>
              <a:t>FCCS Microscopy</a:t>
            </a:r>
            <a:endParaRPr lang="en-US" sz="3100" dirty="0">
              <a:solidFill>
                <a:srgbClr val="00B050"/>
              </a:solidFill>
            </a:endParaRPr>
          </a:p>
        </p:txBody>
      </p:sp>
    </p:spTree>
    <p:extLst>
      <p:ext uri="{BB962C8B-B14F-4D97-AF65-F5344CB8AC3E}">
        <p14:creationId xmlns:p14="http://schemas.microsoft.com/office/powerpoint/2010/main" val="22099879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1143000"/>
          </a:xfrm>
        </p:spPr>
        <p:txBody>
          <a:bodyPr>
            <a:noAutofit/>
          </a:bodyPr>
          <a:lstStyle/>
          <a:p>
            <a:r>
              <a:rPr lang="en-US" sz="4000" dirty="0" smtClean="0"/>
              <a:t>Need for Automated </a:t>
            </a:r>
            <a:r>
              <a:rPr lang="en-US" sz="4000" dirty="0" smtClean="0"/>
              <a:t>Immersion System</a:t>
            </a:r>
            <a:endParaRPr lang="en-US" sz="4000" dirty="0"/>
          </a:p>
        </p:txBody>
      </p:sp>
      <p:sp>
        <p:nvSpPr>
          <p:cNvPr id="3" name="Content Placeholder 2"/>
          <p:cNvSpPr>
            <a:spLocks noGrp="1"/>
          </p:cNvSpPr>
          <p:nvPr>
            <p:ph idx="1"/>
          </p:nvPr>
        </p:nvSpPr>
        <p:spPr>
          <a:xfrm>
            <a:off x="914400" y="1447801"/>
            <a:ext cx="7467600" cy="533399"/>
          </a:xfrm>
        </p:spPr>
        <p:txBody>
          <a:bodyPr>
            <a:normAutofit fontScale="85000" lnSpcReduction="10000"/>
          </a:bodyPr>
          <a:lstStyle/>
          <a:p>
            <a:pPr marL="0" indent="0">
              <a:buNone/>
            </a:pPr>
            <a:r>
              <a:rPr lang="en-US" dirty="0" smtClean="0"/>
              <a:t>FRAP </a:t>
            </a:r>
            <a:r>
              <a:rPr lang="en-US" dirty="0" smtClean="0"/>
              <a:t>and FCS </a:t>
            </a:r>
            <a:r>
              <a:rPr lang="en-US" dirty="0" smtClean="0"/>
              <a:t> =&gt; high </a:t>
            </a:r>
            <a:r>
              <a:rPr lang="en-US" dirty="0" smtClean="0"/>
              <a:t>NA </a:t>
            </a:r>
            <a:r>
              <a:rPr lang="en-US" dirty="0" smtClean="0"/>
              <a:t>=</a:t>
            </a:r>
            <a:r>
              <a:rPr lang="en-US" dirty="0" smtClean="0"/>
              <a:t>&gt; </a:t>
            </a:r>
            <a:r>
              <a:rPr lang="en-US" dirty="0" smtClean="0"/>
              <a:t>Immersion Lenses</a:t>
            </a:r>
            <a:endParaRPr lang="en-US" dirty="0"/>
          </a:p>
        </p:txBody>
      </p:sp>
      <p:grpSp>
        <p:nvGrpSpPr>
          <p:cNvPr id="5" name="Group 4"/>
          <p:cNvGrpSpPr/>
          <p:nvPr/>
        </p:nvGrpSpPr>
        <p:grpSpPr>
          <a:xfrm>
            <a:off x="590550" y="2895600"/>
            <a:ext cx="3675520" cy="2565115"/>
            <a:chOff x="2604246" y="2665997"/>
            <a:chExt cx="3675520" cy="2565115"/>
          </a:xfrm>
        </p:grpSpPr>
        <p:pic>
          <p:nvPicPr>
            <p:cNvPr id="6" name="Picture 2" descr="Microtitre Plate"/>
            <p:cNvPicPr>
              <a:picLocks noChangeAspect="1" noChangeArrowheads="1"/>
            </p:cNvPicPr>
            <p:nvPr/>
          </p:nvPicPr>
          <p:blipFill rotWithShape="1">
            <a:blip r:embed="rId2" cstate="print">
              <a:alphaModFix amt="56000"/>
            </a:blip>
            <a:srcRect r="2061" b="2587"/>
            <a:stretch/>
          </p:blipFill>
          <p:spPr bwMode="auto">
            <a:xfrm>
              <a:off x="2604246" y="2665997"/>
              <a:ext cx="3675520" cy="2565115"/>
            </a:xfrm>
            <a:prstGeom prst="rect">
              <a:avLst/>
            </a:prstGeom>
            <a:noFill/>
          </p:spPr>
        </p:pic>
        <p:cxnSp>
          <p:nvCxnSpPr>
            <p:cNvPr id="8" name="Straight Arrow Connector 7"/>
            <p:cNvCxnSpPr/>
            <p:nvPr/>
          </p:nvCxnSpPr>
          <p:spPr>
            <a:xfrm>
              <a:off x="5438414" y="3616235"/>
              <a:ext cx="0" cy="21329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3493258" y="3573017"/>
              <a:ext cx="1942838" cy="7038"/>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H="1">
              <a:off x="3491880" y="3848719"/>
              <a:ext cx="1944216"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a:off x="3482185" y="3861048"/>
              <a:ext cx="7705" cy="230242"/>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3461496" y="4113797"/>
              <a:ext cx="1999508"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grpSp>
      <p:grpSp>
        <p:nvGrpSpPr>
          <p:cNvPr id="17" name="Group 9"/>
          <p:cNvGrpSpPr>
            <a:grpSpLocks/>
          </p:cNvGrpSpPr>
          <p:nvPr/>
        </p:nvGrpSpPr>
        <p:grpSpPr bwMode="auto">
          <a:xfrm>
            <a:off x="5181600" y="3505200"/>
            <a:ext cx="2028139" cy="1197031"/>
            <a:chOff x="2980" y="3188"/>
            <a:chExt cx="1413" cy="834"/>
          </a:xfrm>
        </p:grpSpPr>
        <p:pic>
          <p:nvPicPr>
            <p:cNvPr id="19" name="Picture 10" descr="Objektiv1small"/>
            <p:cNvPicPr>
              <a:picLocks noChangeAspect="1" noChangeArrowheads="1"/>
            </p:cNvPicPr>
            <p:nvPr/>
          </p:nvPicPr>
          <p:blipFill>
            <a:blip r:embed="rId3"/>
            <a:srcRect/>
            <a:stretch>
              <a:fillRect/>
            </a:stretch>
          </p:blipFill>
          <p:spPr bwMode="auto">
            <a:xfrm>
              <a:off x="2980" y="3188"/>
              <a:ext cx="1250" cy="834"/>
            </a:xfrm>
            <a:prstGeom prst="rect">
              <a:avLst/>
            </a:prstGeom>
            <a:noFill/>
            <a:effectLst>
              <a:outerShdw dist="35921" dir="2700000" algn="ctr" rotWithShape="0">
                <a:srgbClr val="292929"/>
              </a:outerShdw>
            </a:effectLst>
          </p:spPr>
        </p:pic>
        <p:pic>
          <p:nvPicPr>
            <p:cNvPr id="20" name="Picture 11" descr="Objektiv2small"/>
            <p:cNvPicPr>
              <a:picLocks noChangeAspect="1" noChangeArrowheads="1"/>
            </p:cNvPicPr>
            <p:nvPr/>
          </p:nvPicPr>
          <p:blipFill>
            <a:blip r:embed="rId4"/>
            <a:srcRect/>
            <a:stretch>
              <a:fillRect/>
            </a:stretch>
          </p:blipFill>
          <p:spPr bwMode="auto">
            <a:xfrm>
              <a:off x="3386" y="3205"/>
              <a:ext cx="1007" cy="671"/>
            </a:xfrm>
            <a:prstGeom prst="rect">
              <a:avLst/>
            </a:prstGeom>
            <a:noFill/>
            <a:effectLst>
              <a:outerShdw dist="35921" dir="2700000" algn="ctr" rotWithShape="0">
                <a:srgbClr val="292929"/>
              </a:outerShdw>
            </a:effectLst>
          </p:spPr>
        </p:pic>
      </p:grpSp>
      <p:cxnSp>
        <p:nvCxnSpPr>
          <p:cNvPr id="23" name="Straight Connector 22"/>
          <p:cNvCxnSpPr/>
          <p:nvPr/>
        </p:nvCxnSpPr>
        <p:spPr>
          <a:xfrm>
            <a:off x="685800" y="5638800"/>
            <a:ext cx="3581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05000" y="5638800"/>
            <a:ext cx="1165103" cy="461665"/>
          </a:xfrm>
          <a:prstGeom prst="rect">
            <a:avLst/>
          </a:prstGeom>
          <a:noFill/>
        </p:spPr>
        <p:txBody>
          <a:bodyPr wrap="none" rtlCol="0">
            <a:spAutoFit/>
          </a:bodyPr>
          <a:lstStyle/>
          <a:p>
            <a:r>
              <a:rPr lang="en-US" sz="2400" dirty="0" smtClean="0"/>
              <a:t>~ 13 cm</a:t>
            </a:r>
            <a:endParaRPr lang="en-US" sz="2400" dirty="0"/>
          </a:p>
        </p:txBody>
      </p:sp>
      <p:sp>
        <p:nvSpPr>
          <p:cNvPr id="27" name="TextBox 26"/>
          <p:cNvSpPr txBox="1"/>
          <p:nvPr/>
        </p:nvSpPr>
        <p:spPr>
          <a:xfrm>
            <a:off x="1233004" y="2438400"/>
            <a:ext cx="2195996" cy="369332"/>
          </a:xfrm>
          <a:prstGeom prst="rect">
            <a:avLst/>
          </a:prstGeom>
          <a:noFill/>
        </p:spPr>
        <p:txBody>
          <a:bodyPr wrap="none" rtlCol="0">
            <a:spAutoFit/>
          </a:bodyPr>
          <a:lstStyle/>
          <a:p>
            <a:r>
              <a:rPr lang="en-US" dirty="0" smtClean="0"/>
              <a:t>96-well imaging plate</a:t>
            </a:r>
            <a:endParaRPr lang="en-US" dirty="0"/>
          </a:p>
        </p:txBody>
      </p:sp>
      <p:sp>
        <p:nvSpPr>
          <p:cNvPr id="28" name="TextBox 27"/>
          <p:cNvSpPr txBox="1"/>
          <p:nvPr/>
        </p:nvSpPr>
        <p:spPr>
          <a:xfrm>
            <a:off x="5105400" y="4876800"/>
            <a:ext cx="3728079" cy="369332"/>
          </a:xfrm>
          <a:prstGeom prst="rect">
            <a:avLst/>
          </a:prstGeom>
          <a:noFill/>
        </p:spPr>
        <p:txBody>
          <a:bodyPr wrap="none" rtlCol="0">
            <a:spAutoFit/>
          </a:bodyPr>
          <a:lstStyle/>
          <a:p>
            <a:r>
              <a:rPr lang="en-US" dirty="0" smtClean="0"/>
              <a:t>Automated immersion (oil and water)</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9200" y="1288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105400" y="1307068"/>
            <a:ext cx="3449086"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Microscopy Facility</a:t>
            </a:r>
          </a:p>
        </p:txBody>
      </p:sp>
      <p:sp>
        <p:nvSpPr>
          <p:cNvPr id="22" name="TextBox 21"/>
          <p:cNvSpPr txBox="1"/>
          <p:nvPr/>
        </p:nvSpPr>
        <p:spPr>
          <a:xfrm>
            <a:off x="537875" y="1286470"/>
            <a:ext cx="3043525"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High-</a:t>
            </a:r>
            <a:r>
              <a:rPr lang="en-US" dirty="0" smtClean="0">
                <a:solidFill>
                  <a:srgbClr val="000000"/>
                </a:solidFill>
                <a:latin typeface="Calibri" panose="020F0502020204030204" pitchFamily="34" charset="0"/>
                <a:ea typeface="ＭＳ Ｐゴシック" pitchFamily="1" charset="-128"/>
              </a:rPr>
              <a:t>Throughput </a:t>
            </a:r>
            <a:r>
              <a:rPr lang="en-US"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43386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38748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28987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17295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17740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37823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39272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25294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17834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17740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39224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752600" y="5887998"/>
            <a:ext cx="7010400" cy="646331"/>
          </a:xfrm>
          <a:prstGeom prst="rect">
            <a:avLst/>
          </a:prstGeom>
          <a:noFill/>
        </p:spPr>
        <p:txBody>
          <a:bodyPr wrap="square" rtlCol="0">
            <a:spAutoFit/>
          </a:bodyPr>
          <a:lstStyle/>
          <a:p>
            <a:pPr marL="285750" indent="-285750">
              <a:buFont typeface="Arial"/>
              <a:buChar char="•"/>
            </a:pPr>
            <a:r>
              <a:rPr lang="en-US" dirty="0" smtClean="0"/>
              <a:t>Around 30 microscope systems</a:t>
            </a:r>
          </a:p>
          <a:p>
            <a:pPr marL="285750" indent="-285750">
              <a:buFont typeface="Arial"/>
              <a:buChar char="•"/>
            </a:pPr>
            <a:r>
              <a:rPr lang="en-US" dirty="0" smtClean="0"/>
              <a:t>Since 1998 serving EMBL scientists and international visitors</a:t>
            </a:r>
            <a:endParaRPr lang="en-US" dirty="0"/>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17641586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292080" y="2077638"/>
            <a:ext cx="3724672" cy="3799634"/>
            <a:chOff x="5239816" y="1556792"/>
            <a:chExt cx="3724672" cy="3799634"/>
          </a:xfrm>
        </p:grpSpPr>
        <p:grpSp>
          <p:nvGrpSpPr>
            <p:cNvPr id="3" name="Group 2"/>
            <p:cNvGrpSpPr/>
            <p:nvPr/>
          </p:nvGrpSpPr>
          <p:grpSpPr>
            <a:xfrm>
              <a:off x="5239816" y="1556792"/>
              <a:ext cx="3724672" cy="3799634"/>
              <a:chOff x="3923928" y="1052736"/>
              <a:chExt cx="4876800" cy="4876800"/>
            </a:xfrm>
          </p:grpSpPr>
          <p:pic>
            <p:nvPicPr>
              <p:cNvPr id="17" name="Picture 6"/>
              <p:cNvPicPr>
                <a:picLocks noChangeAspect="1" noChangeArrowheads="1"/>
              </p:cNvPicPr>
              <p:nvPr/>
            </p:nvPicPr>
            <p:blipFill>
              <a:blip r:embed="rId3" cstate="print"/>
              <a:srcRect/>
              <a:stretch>
                <a:fillRect/>
              </a:stretch>
            </p:blipFill>
            <p:spPr bwMode="auto">
              <a:xfrm>
                <a:off x="3923928" y="1052736"/>
                <a:ext cx="4876800" cy="4876800"/>
              </a:xfrm>
              <a:prstGeom prst="rect">
                <a:avLst/>
              </a:prstGeom>
              <a:ln>
                <a:solidFill>
                  <a:schemeClr val="tx2"/>
                </a:solidFill>
              </a:ln>
              <a:effectLst>
                <a:outerShdw blurRad="177800" dist="76200" dir="2700000" algn="tl" rotWithShape="0">
                  <a:srgbClr val="333333">
                    <a:alpha val="43000"/>
                  </a:srgbClr>
                </a:outerShdw>
              </a:effectLst>
            </p:spPr>
          </p:pic>
          <p:sp>
            <p:nvSpPr>
              <p:cNvPr id="18" name="Rectangle 17"/>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4" name="Oval 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3" name="Oval 42"/>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4" name="Oval 43"/>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5" name="Oval 44"/>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7" name="Oval 46"/>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8" name="Oval 47"/>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49" name="Straight Arrow Connector 48"/>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graphicFrame>
        <p:nvGraphicFramePr>
          <p:cNvPr id="2" name="Diagram 1"/>
          <p:cNvGraphicFramePr/>
          <p:nvPr>
            <p:extLst>
              <p:ext uri="{D42A27DB-BD31-4B8C-83A1-F6EECF244321}">
                <p14:modId xmlns:p14="http://schemas.microsoft.com/office/powerpoint/2010/main" val="2210918940"/>
              </p:ext>
            </p:extLst>
          </p:nvPr>
        </p:nvGraphicFramePr>
        <p:xfrm>
          <a:off x="0" y="548680"/>
          <a:ext cx="6156176" cy="4680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1872208" y="1700808"/>
            <a:ext cx="1872208" cy="958756"/>
          </a:xfrm>
          <a:prstGeom prst="rect">
            <a:avLst/>
          </a:prstGeom>
          <a:noFill/>
        </p:spPr>
        <p:txBody>
          <a:bodyPr wrap="square" rtlCol="0">
            <a:normAutofit fontScale="77500" lnSpcReduction="20000"/>
          </a:bodyPr>
          <a:lstStyle/>
          <a:p>
            <a:r>
              <a:rPr lang="en-US" u="sng" dirty="0" smtClean="0">
                <a:solidFill>
                  <a:srgbClr val="72AD46"/>
                </a:solidFill>
              </a:rPr>
              <a:t>Report to microscope:</a:t>
            </a:r>
          </a:p>
          <a:p>
            <a:r>
              <a:rPr lang="en-US" dirty="0" smtClean="0">
                <a:solidFill>
                  <a:srgbClr val="72AD46"/>
                </a:solidFill>
              </a:rPr>
              <a:t>- Object coordinates</a:t>
            </a:r>
          </a:p>
          <a:p>
            <a:r>
              <a:rPr lang="en-US" dirty="0" smtClean="0">
                <a:solidFill>
                  <a:srgbClr val="72AD46"/>
                </a:solidFill>
              </a:rPr>
              <a:t>- Laser intensity</a:t>
            </a:r>
          </a:p>
          <a:p>
            <a:r>
              <a:rPr lang="en-US" dirty="0" smtClean="0">
                <a:solidFill>
                  <a:srgbClr val="72AD46"/>
                </a:solidFill>
              </a:rPr>
              <a:t>- Exposure time</a:t>
            </a:r>
          </a:p>
          <a:p>
            <a:r>
              <a:rPr lang="en-US" dirty="0" smtClean="0">
                <a:solidFill>
                  <a:srgbClr val="72AD46"/>
                </a:solidFill>
              </a:rPr>
              <a:t>- …</a:t>
            </a:r>
          </a:p>
        </p:txBody>
      </p:sp>
      <p:pic>
        <p:nvPicPr>
          <p:cNvPr id="8" name="Picture 7"/>
          <p:cNvPicPr>
            <a:picLocks noChangeAspect="1"/>
          </p:cNvPicPr>
          <p:nvPr/>
        </p:nvPicPr>
        <p:blipFill>
          <a:blip r:embed="rId9"/>
          <a:stretch>
            <a:fillRect/>
          </a:stretch>
        </p:blipFill>
        <p:spPr>
          <a:xfrm>
            <a:off x="9612560" y="1340768"/>
            <a:ext cx="2022996" cy="408072"/>
          </a:xfrm>
          <a:prstGeom prst="rect">
            <a:avLst/>
          </a:prstGeom>
        </p:spPr>
      </p:pic>
      <p:pic>
        <p:nvPicPr>
          <p:cNvPr id="9" name="Picture 8"/>
          <p:cNvPicPr>
            <a:picLocks noChangeAspect="1"/>
          </p:cNvPicPr>
          <p:nvPr/>
        </p:nvPicPr>
        <p:blipFill>
          <a:blip r:embed="rId10"/>
          <a:stretch>
            <a:fillRect/>
          </a:stretch>
        </p:blipFill>
        <p:spPr>
          <a:xfrm>
            <a:off x="9972600" y="2924944"/>
            <a:ext cx="1695624" cy="665533"/>
          </a:xfrm>
          <a:prstGeom prst="rect">
            <a:avLst/>
          </a:prstGeom>
        </p:spPr>
      </p:pic>
      <p:sp>
        <p:nvSpPr>
          <p:cNvPr id="10" name="Rectangle 96"/>
          <p:cNvSpPr>
            <a:spLocks noChangeArrowheads="1"/>
          </p:cNvSpPr>
          <p:nvPr/>
        </p:nvSpPr>
        <p:spPr bwMode="auto">
          <a:xfrm>
            <a:off x="12576" y="217463"/>
            <a:ext cx="902392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2000" dirty="0" smtClean="0">
                <a:solidFill>
                  <a:schemeClr val="accent1"/>
                </a:solidFill>
                <a:latin typeface="Comic Sans MS" charset="0"/>
              </a:rPr>
              <a:t>Microscopy automation for FCS</a:t>
            </a:r>
            <a:r>
              <a:rPr lang="en-GB" sz="2000" dirty="0">
                <a:solidFill>
                  <a:schemeClr val="accent1"/>
                </a:solidFill>
                <a:latin typeface="Comic Sans MS" charset="0"/>
              </a:rPr>
              <a:t> </a:t>
            </a:r>
            <a:r>
              <a:rPr lang="en-GB" sz="2000" dirty="0" smtClean="0">
                <a:solidFill>
                  <a:schemeClr val="accent1"/>
                </a:solidFill>
                <a:latin typeface="Comic Sans MS" charset="0"/>
              </a:rPr>
              <a:t>on chromatin binding factors</a:t>
            </a:r>
            <a:endParaRPr lang="en-GB" sz="2000" dirty="0">
              <a:solidFill>
                <a:schemeClr val="accent1"/>
              </a:solidFill>
              <a:latin typeface="Comic Sans MS" charset="0"/>
            </a:endParaRPr>
          </a:p>
        </p:txBody>
      </p:sp>
      <p:sp>
        <p:nvSpPr>
          <p:cNvPr id="30" name="TextBox 29"/>
          <p:cNvSpPr txBox="1"/>
          <p:nvPr/>
        </p:nvSpPr>
        <p:spPr>
          <a:xfrm>
            <a:off x="9324528" y="2708920"/>
            <a:ext cx="2304256" cy="648072"/>
          </a:xfrm>
          <a:prstGeom prst="rect">
            <a:avLst/>
          </a:prstGeom>
          <a:noFill/>
        </p:spPr>
        <p:txBody>
          <a:bodyPr wrap="square" rtlCol="0">
            <a:normAutofit fontScale="85000" lnSpcReduction="10000"/>
          </a:bodyPr>
          <a:lstStyle/>
          <a:p>
            <a:r>
              <a:rPr lang="en-US" u="sng" dirty="0" smtClean="0">
                <a:solidFill>
                  <a:srgbClr val="72AD46"/>
                </a:solidFill>
              </a:rPr>
              <a:t>Notify analysis software:</a:t>
            </a:r>
            <a:endParaRPr lang="en-US" u="sng" dirty="0">
              <a:solidFill>
                <a:srgbClr val="72AD46"/>
              </a:solidFill>
            </a:endParaRPr>
          </a:p>
          <a:p>
            <a:r>
              <a:rPr lang="en-US" dirty="0" smtClean="0">
                <a:solidFill>
                  <a:srgbClr val="72AD46"/>
                </a:solidFill>
              </a:rPr>
              <a:t>- path to images</a:t>
            </a:r>
          </a:p>
        </p:txBody>
      </p:sp>
      <p:sp>
        <p:nvSpPr>
          <p:cNvPr id="31" name="Line 105"/>
          <p:cNvSpPr>
            <a:spLocks noChangeShapeType="1"/>
          </p:cNvSpPr>
          <p:nvPr/>
        </p:nvSpPr>
        <p:spPr bwMode="auto">
          <a:xfrm>
            <a:off x="533400" y="692696"/>
            <a:ext cx="815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ln>
                <a:solidFill>
                  <a:srgbClr val="000000"/>
                </a:solidFill>
              </a:ln>
            </a:endParaRPr>
          </a:p>
        </p:txBody>
      </p:sp>
      <p:sp>
        <p:nvSpPr>
          <p:cNvPr id="12" name="TextBox 11"/>
          <p:cNvSpPr txBox="1"/>
          <p:nvPr/>
        </p:nvSpPr>
        <p:spPr>
          <a:xfrm>
            <a:off x="2259894" y="4365104"/>
            <a:ext cx="583914" cy="338554"/>
          </a:xfrm>
          <a:prstGeom prst="rect">
            <a:avLst/>
          </a:prstGeom>
          <a:noFill/>
        </p:spPr>
        <p:txBody>
          <a:bodyPr wrap="none" rtlCol="0">
            <a:spAutoFit/>
          </a:bodyPr>
          <a:lstStyle/>
          <a:p>
            <a:r>
              <a:rPr lang="en-US" sz="1600" dirty="0">
                <a:solidFill>
                  <a:srgbClr val="72AD46"/>
                </a:solidFill>
              </a:rPr>
              <a:t>{</a:t>
            </a:r>
            <a:r>
              <a:rPr lang="en-US" sz="1600" dirty="0" err="1" smtClean="0">
                <a:solidFill>
                  <a:srgbClr val="72AD46"/>
                </a:solidFill>
              </a:rPr>
              <a:t>x,y</a:t>
            </a:r>
            <a:r>
              <a:rPr lang="en-US" sz="1600" dirty="0">
                <a:solidFill>
                  <a:srgbClr val="72AD46"/>
                </a:solidFill>
              </a:rPr>
              <a:t>}</a:t>
            </a:r>
          </a:p>
        </p:txBody>
      </p:sp>
      <p:sp>
        <p:nvSpPr>
          <p:cNvPr id="13" name="TextBox 12"/>
          <p:cNvSpPr txBox="1"/>
          <p:nvPr/>
        </p:nvSpPr>
        <p:spPr>
          <a:xfrm>
            <a:off x="1835696" y="2060848"/>
            <a:ext cx="2376264" cy="576064"/>
          </a:xfrm>
          <a:prstGeom prst="rect">
            <a:avLst/>
          </a:prstGeom>
          <a:noFill/>
        </p:spPr>
        <p:txBody>
          <a:bodyPr wrap="square" rtlCol="0">
            <a:noAutofit/>
          </a:bodyPr>
          <a:lstStyle/>
          <a:p>
            <a:r>
              <a:rPr lang="en-US" sz="1800" dirty="0" smtClean="0">
                <a:solidFill>
                  <a:srgbClr val="72AD46"/>
                </a:solidFill>
              </a:rPr>
              <a:t>Leica Sp5 &amp; FCCS</a:t>
            </a:r>
          </a:p>
          <a:p>
            <a:r>
              <a:rPr lang="en-US" sz="1200" dirty="0" smtClean="0">
                <a:solidFill>
                  <a:srgbClr val="72AD46"/>
                </a:solidFill>
              </a:rPr>
              <a:t>(CAM Interface)</a:t>
            </a:r>
            <a:endParaRPr lang="en-US" sz="1200" dirty="0">
              <a:solidFill>
                <a:srgbClr val="72AD46"/>
              </a:solidFill>
            </a:endParaRPr>
          </a:p>
        </p:txBody>
      </p:sp>
      <p:sp>
        <p:nvSpPr>
          <p:cNvPr id="58" name="TextBox 57"/>
          <p:cNvSpPr txBox="1"/>
          <p:nvPr/>
        </p:nvSpPr>
        <p:spPr>
          <a:xfrm>
            <a:off x="3131840" y="3068960"/>
            <a:ext cx="1224136" cy="432048"/>
          </a:xfrm>
          <a:prstGeom prst="rect">
            <a:avLst/>
          </a:prstGeom>
          <a:noFill/>
        </p:spPr>
        <p:txBody>
          <a:bodyPr wrap="square" rtlCol="0">
            <a:noAutofit/>
          </a:bodyPr>
          <a:lstStyle/>
          <a:p>
            <a:r>
              <a:rPr lang="en-US" sz="1800" dirty="0" err="1" smtClean="0">
                <a:solidFill>
                  <a:srgbClr val="FF6600"/>
                </a:solidFill>
              </a:rPr>
              <a:t>Micropilot</a:t>
            </a:r>
            <a:endParaRPr lang="en-US" sz="1800" dirty="0">
              <a:solidFill>
                <a:srgbClr val="FF6600"/>
              </a:solidFill>
            </a:endParaRPr>
          </a:p>
        </p:txBody>
      </p:sp>
      <p:grpSp>
        <p:nvGrpSpPr>
          <p:cNvPr id="36" name="Group 58"/>
          <p:cNvGrpSpPr/>
          <p:nvPr/>
        </p:nvGrpSpPr>
        <p:grpSpPr>
          <a:xfrm>
            <a:off x="35956" y="4869160"/>
            <a:ext cx="2303796" cy="688098"/>
            <a:chOff x="391924" y="2760133"/>
            <a:chExt cx="5059264" cy="1511102"/>
          </a:xfrm>
        </p:grpSpPr>
        <p:sp>
          <p:nvSpPr>
            <p:cNvPr id="37"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38"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39"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40"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41"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42"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14" name="Rectangle 13"/>
          <p:cNvSpPr/>
          <p:nvPr/>
        </p:nvSpPr>
        <p:spPr>
          <a:xfrm>
            <a:off x="6084168" y="1340768"/>
            <a:ext cx="3240360" cy="720080"/>
          </a:xfrm>
          <a:prstGeom prst="rect">
            <a:avLst/>
          </a:prstGeom>
        </p:spPr>
        <p:txBody>
          <a:bodyPr>
            <a:normAutofit/>
          </a:bodyPr>
          <a:lstStyle/>
          <a:p>
            <a:r>
              <a:rPr lang="de-DE" sz="1200" dirty="0" err="1">
                <a:latin typeface="+mj-lt"/>
                <a:ea typeface="Verdana" pitchFamily="34" charset="0"/>
                <a:cs typeface="Verdana" pitchFamily="34" charset="0"/>
              </a:rPr>
              <a:t>HeLa</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cells</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stably</a:t>
            </a:r>
            <a:r>
              <a:rPr lang="de-DE" sz="1200" dirty="0" smtClean="0">
                <a:latin typeface="+mj-lt"/>
                <a:ea typeface="Verdana" pitchFamily="34" charset="0"/>
                <a:cs typeface="Verdana" pitchFamily="34" charset="0"/>
              </a:rPr>
              <a:t> </a:t>
            </a:r>
            <a:r>
              <a:rPr lang="de-DE" sz="1200" dirty="0" err="1">
                <a:latin typeface="+mj-lt"/>
                <a:ea typeface="Verdana" pitchFamily="34" charset="0"/>
                <a:cs typeface="Verdana" pitchFamily="34" charset="0"/>
              </a:rPr>
              <a:t>expressing</a:t>
            </a:r>
            <a:r>
              <a:rPr lang="de-DE" sz="1200" dirty="0">
                <a:latin typeface="+mj-lt"/>
                <a:ea typeface="Verdana" pitchFamily="34" charset="0"/>
                <a:cs typeface="Verdana" pitchFamily="34" charset="0"/>
              </a:rPr>
              <a:t> </a:t>
            </a:r>
            <a:r>
              <a:rPr lang="de-DE" sz="1200" b="1" dirty="0" smtClean="0">
                <a:solidFill>
                  <a:srgbClr val="FF0000"/>
                </a:solidFill>
                <a:latin typeface="+mj-lt"/>
                <a:ea typeface="Verdana" pitchFamily="34" charset="0"/>
                <a:cs typeface="Verdana" pitchFamily="34" charset="0"/>
              </a:rPr>
              <a:t>Histone2B</a:t>
            </a:r>
            <a:r>
              <a:rPr lang="de-DE" sz="1200" b="1" dirty="0">
                <a:solidFill>
                  <a:srgbClr val="FF0000"/>
                </a:solidFill>
                <a:latin typeface="+mj-lt"/>
                <a:ea typeface="Verdana" pitchFamily="34" charset="0"/>
                <a:cs typeface="Verdana" pitchFamily="34" charset="0"/>
              </a:rPr>
              <a:t>-</a:t>
            </a:r>
            <a:r>
              <a:rPr lang="de-DE" sz="1200" b="1" dirty="0" smtClean="0">
                <a:solidFill>
                  <a:srgbClr val="FF0000"/>
                </a:solidFill>
                <a:latin typeface="+mj-lt"/>
                <a:ea typeface="Verdana" pitchFamily="34" charset="0"/>
                <a:cs typeface="Verdana" pitchFamily="34" charset="0"/>
              </a:rPr>
              <a:t>mCherry; </a:t>
            </a:r>
            <a:r>
              <a:rPr lang="de-DE" sz="1200" dirty="0" err="1" smtClean="0">
                <a:latin typeface="+mj-lt"/>
                <a:ea typeface="Verdana" pitchFamily="34" charset="0"/>
                <a:cs typeface="Verdana" pitchFamily="34" charset="0"/>
              </a:rPr>
              <a:t>transiently</a:t>
            </a:r>
            <a:r>
              <a:rPr lang="de-DE" sz="1200" dirty="0" smtClean="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expressing</a:t>
            </a:r>
            <a:r>
              <a:rPr lang="de-DE" sz="1200" dirty="0" smtClean="0">
                <a:latin typeface="+mj-lt"/>
                <a:ea typeface="Verdana" pitchFamily="34" charset="0"/>
                <a:cs typeface="Verdana" pitchFamily="34" charset="0"/>
              </a:rPr>
              <a:t> different EYFP </a:t>
            </a:r>
            <a:r>
              <a:rPr lang="de-DE" sz="1200" dirty="0" err="1" smtClean="0">
                <a:latin typeface="+mj-lt"/>
                <a:ea typeface="Verdana" pitchFamily="34" charset="0"/>
                <a:cs typeface="Verdana" pitchFamily="34" charset="0"/>
              </a:rPr>
              <a:t>constructs</a:t>
            </a:r>
            <a:endParaRPr lang="de-DE" sz="1200" dirty="0">
              <a:latin typeface="+mj-lt"/>
              <a:ea typeface="Verdana" pitchFamily="34" charset="0"/>
              <a:cs typeface="Verdana" pitchFamily="34" charset="0"/>
            </a:endParaRPr>
          </a:p>
        </p:txBody>
      </p:sp>
      <p:sp>
        <p:nvSpPr>
          <p:cNvPr id="32" name="TextBox 31"/>
          <p:cNvSpPr txBox="1"/>
          <p:nvPr/>
        </p:nvSpPr>
        <p:spPr>
          <a:xfrm>
            <a:off x="179512" y="6309320"/>
            <a:ext cx="4217821" cy="338554"/>
          </a:xfrm>
          <a:prstGeom prst="rect">
            <a:avLst/>
          </a:prstGeom>
          <a:noFill/>
        </p:spPr>
        <p:txBody>
          <a:bodyPr wrap="none" rtlCol="0">
            <a:spAutoFit/>
          </a:bodyPr>
          <a:lstStyle/>
          <a:p>
            <a:r>
              <a:rPr lang="en-US" sz="1600" dirty="0" err="1" smtClean="0">
                <a:solidFill>
                  <a:srgbClr val="FFFFFF"/>
                </a:solidFill>
              </a:rPr>
              <a:t>Malte</a:t>
            </a:r>
            <a:r>
              <a:rPr lang="en-US" sz="1600" dirty="0" smtClean="0">
                <a:solidFill>
                  <a:srgbClr val="FFFFFF"/>
                </a:solidFill>
              </a:rPr>
              <a:t> </a:t>
            </a:r>
            <a:r>
              <a:rPr lang="en-US" sz="1600" dirty="0" err="1" smtClean="0">
                <a:solidFill>
                  <a:srgbClr val="FFFFFF"/>
                </a:solidFill>
              </a:rPr>
              <a:t>Wachsmuth</a:t>
            </a:r>
            <a:r>
              <a:rPr lang="en-US" sz="1600" dirty="0" smtClean="0">
                <a:solidFill>
                  <a:srgbClr val="FFFFFF"/>
                </a:solidFill>
              </a:rPr>
              <a:t>, </a:t>
            </a:r>
            <a:r>
              <a:rPr lang="en-US" sz="1600" dirty="0" err="1" smtClean="0">
                <a:solidFill>
                  <a:srgbClr val="FFFFFF"/>
                </a:solidFill>
              </a:rPr>
              <a:t>Ellenberg</a:t>
            </a:r>
            <a:r>
              <a:rPr lang="en-US" sz="1600" dirty="0" smtClean="0">
                <a:solidFill>
                  <a:srgbClr val="FFFFFF"/>
                </a:solidFill>
              </a:rPr>
              <a:t> Lab, EMBL HD</a:t>
            </a:r>
            <a:endParaRPr lang="en-US" sz="1600" dirty="0">
              <a:solidFill>
                <a:srgbClr val="FFFFFF"/>
              </a:solidFill>
            </a:endParaRPr>
          </a:p>
        </p:txBody>
      </p:sp>
    </p:spTree>
    <p:extLst>
      <p:ext uri="{BB962C8B-B14F-4D97-AF65-F5344CB8AC3E}">
        <p14:creationId xmlns:p14="http://schemas.microsoft.com/office/powerpoint/2010/main" val="4146160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AutoShape 4" descr="EYFP_img_ch1.bmp"/>
          <p:cNvSpPr>
            <a:spLocks noChangeAspect="1" noChangeArrowheads="1"/>
          </p:cNvSpPr>
          <p:nvPr/>
        </p:nvSpPr>
        <p:spPr bwMode="auto">
          <a:xfrm>
            <a:off x="155575" y="-1423988"/>
            <a:ext cx="2971800" cy="2971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121863" name="Picture 7"/>
          <p:cNvPicPr>
            <a:picLocks noChangeAspect="1" noChangeArrowheads="1"/>
          </p:cNvPicPr>
          <p:nvPr/>
        </p:nvPicPr>
        <p:blipFill>
          <a:blip r:embed="rId3" cstate="print"/>
          <a:srcRect/>
          <a:stretch>
            <a:fillRect/>
          </a:stretch>
        </p:blipFill>
        <p:spPr bwMode="auto">
          <a:xfrm>
            <a:off x="376701" y="1088208"/>
            <a:ext cx="1386840" cy="1386840"/>
          </a:xfrm>
          <a:prstGeom prst="rect">
            <a:avLst/>
          </a:prstGeom>
          <a:noFill/>
          <a:ln w="9525">
            <a:noFill/>
            <a:miter lim="800000"/>
            <a:headEnd/>
            <a:tailEnd/>
          </a:ln>
          <a:effectLst/>
        </p:spPr>
      </p:pic>
      <p:pic>
        <p:nvPicPr>
          <p:cNvPr id="121864" name="Picture 8"/>
          <p:cNvPicPr>
            <a:picLocks noChangeAspect="1" noChangeArrowheads="1"/>
          </p:cNvPicPr>
          <p:nvPr/>
        </p:nvPicPr>
        <p:blipFill>
          <a:blip r:embed="rId4" cstate="print"/>
          <a:srcRect/>
          <a:stretch>
            <a:fillRect/>
          </a:stretch>
        </p:blipFill>
        <p:spPr bwMode="auto">
          <a:xfrm>
            <a:off x="1836791" y="1090979"/>
            <a:ext cx="1386840" cy="1386840"/>
          </a:xfrm>
          <a:prstGeom prst="rect">
            <a:avLst/>
          </a:prstGeom>
          <a:noFill/>
          <a:ln w="9525">
            <a:noFill/>
            <a:miter lim="800000"/>
            <a:headEnd/>
            <a:tailEnd/>
          </a:ln>
          <a:effectLst/>
        </p:spPr>
      </p:pic>
      <p:sp>
        <p:nvSpPr>
          <p:cNvPr id="19" name="TextBox 74"/>
          <p:cNvSpPr txBox="1">
            <a:spLocks noChangeArrowheads="1"/>
          </p:cNvSpPr>
          <p:nvPr/>
        </p:nvSpPr>
        <p:spPr bwMode="auto">
          <a:xfrm>
            <a:off x="3365236" y="1362677"/>
            <a:ext cx="2744489" cy="954107"/>
          </a:xfrm>
          <a:prstGeom prst="rect">
            <a:avLst/>
          </a:prstGeom>
          <a:noFill/>
          <a:ln w="9525">
            <a:noFill/>
            <a:miter lim="800000"/>
            <a:headEnd/>
            <a:tailEnd/>
          </a:ln>
          <a:effectLst/>
        </p:spPr>
        <p:txBody>
          <a:bodyPr wrap="non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29.8 ± 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no significant 2</a:t>
            </a:r>
            <a:r>
              <a:rPr lang="en-US" sz="1400" baseline="30000" dirty="0" smtClean="0">
                <a:latin typeface="Calibri" pitchFamily="34" charset="0"/>
              </a:rPr>
              <a:t>nd</a:t>
            </a:r>
            <a:r>
              <a:rPr lang="en-US" sz="1400" dirty="0" smtClean="0">
                <a:latin typeface="Calibri" pitchFamily="34" charset="0"/>
              </a:rPr>
              <a:t> component</a:t>
            </a:r>
            <a:endParaRPr lang="en-US" sz="1400" i="1" dirty="0" smtClean="0">
              <a:latin typeface="Calibri" pitchFamily="34" charset="0"/>
            </a:endParaRPr>
          </a:p>
          <a:p>
            <a:pPr marL="265113" indent="-265113"/>
            <a:r>
              <a:rPr lang="en-US" sz="1400" i="1" dirty="0" smtClean="0">
                <a:solidFill>
                  <a:srgbClr val="FF6600"/>
                </a:solidFill>
                <a:latin typeface="Calibri" pitchFamily="34" charset="0"/>
              </a:rPr>
              <a:t>C</a:t>
            </a:r>
            <a:r>
              <a:rPr lang="en-US" sz="1400" i="1" dirty="0" smtClean="0">
                <a:solidFill>
                  <a:schemeClr val="accent1"/>
                </a:solidFill>
                <a:latin typeface="Calibri" pitchFamily="34" charset="0"/>
              </a:rPr>
              <a:t>C</a:t>
            </a:r>
            <a:r>
              <a:rPr lang="en-US" sz="1400" dirty="0" smtClean="0">
                <a:latin typeface="Calibri" pitchFamily="34" charset="0"/>
              </a:rPr>
              <a:t>	= 1.02  ± 0.06% </a:t>
            </a:r>
          </a:p>
          <a:p>
            <a:pPr marL="265113" indent="-265113"/>
            <a:r>
              <a:rPr lang="en-US" sz="1400" dirty="0" smtClean="0">
                <a:latin typeface="Calibri" pitchFamily="34" charset="0"/>
              </a:rPr>
              <a:t>(2172 measurements in 979 cells)</a:t>
            </a:r>
          </a:p>
        </p:txBody>
      </p:sp>
      <p:sp>
        <p:nvSpPr>
          <p:cNvPr id="20" name="Rectangle 19"/>
          <p:cNvSpPr/>
          <p:nvPr/>
        </p:nvSpPr>
        <p:spPr>
          <a:xfrm>
            <a:off x="328439" y="1054048"/>
            <a:ext cx="434734" cy="246221"/>
          </a:xfrm>
          <a:prstGeom prst="rect">
            <a:avLst/>
          </a:prstGeom>
        </p:spPr>
        <p:txBody>
          <a:bodyPr wrap="none">
            <a:spAutoFit/>
          </a:bodyPr>
          <a:lstStyle/>
          <a:p>
            <a:r>
              <a:rPr lang="en-US" sz="1000" smtClean="0">
                <a:solidFill>
                  <a:schemeClr val="bg1"/>
                </a:solidFill>
                <a:latin typeface="Calibri" pitchFamily="34" charset="0"/>
              </a:rPr>
              <a:t>EYFP</a:t>
            </a:r>
            <a:endParaRPr lang="de-DE" sz="1000">
              <a:solidFill>
                <a:schemeClr val="bg1"/>
              </a:solidFill>
            </a:endParaRPr>
          </a:p>
        </p:txBody>
      </p:sp>
      <p:sp>
        <p:nvSpPr>
          <p:cNvPr id="21" name="Rectangle 20"/>
          <p:cNvSpPr/>
          <p:nvPr/>
        </p:nvSpPr>
        <p:spPr>
          <a:xfrm>
            <a:off x="1788529" y="1051595"/>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8" name="Text Box 4"/>
          <p:cNvSpPr txBox="1">
            <a:spLocks noChangeArrowheads="1"/>
          </p:cNvSpPr>
          <p:nvPr/>
        </p:nvSpPr>
        <p:spPr bwMode="auto">
          <a:xfrm>
            <a:off x="971600" y="44624"/>
            <a:ext cx="7128792" cy="830997"/>
          </a:xfrm>
          <a:prstGeom prst="rect">
            <a:avLst/>
          </a:prstGeom>
          <a:noFill/>
          <a:ln w="9525">
            <a:noFill/>
            <a:miter lim="800000"/>
            <a:headEnd/>
            <a:tailEnd/>
          </a:ln>
        </p:spPr>
        <p:txBody>
          <a:bodyPr wrap="square">
            <a:prstTxWarp prst="textNoShape">
              <a:avLst/>
            </a:prstTxWarp>
            <a:spAutoFit/>
          </a:bodyPr>
          <a:lstStyle/>
          <a:p>
            <a:pPr algn="ctr"/>
            <a:r>
              <a:rPr lang="en-GB" dirty="0" smtClean="0">
                <a:solidFill>
                  <a:schemeClr val="accent1"/>
                </a:solidFill>
              </a:rPr>
              <a:t>Automated FCCS on protein-chromatin interaction (3 examples from currently 53) </a:t>
            </a:r>
            <a:endParaRPr lang="en-GB" dirty="0">
              <a:solidFill>
                <a:schemeClr val="accent1"/>
              </a:solidFill>
            </a:endParaRPr>
          </a:p>
        </p:txBody>
      </p:sp>
      <p:sp>
        <p:nvSpPr>
          <p:cNvPr id="29" name="Line 5"/>
          <p:cNvSpPr>
            <a:spLocks noChangeShapeType="1"/>
          </p:cNvSpPr>
          <p:nvPr/>
        </p:nvSpPr>
        <p:spPr bwMode="auto">
          <a:xfrm>
            <a:off x="533400" y="908720"/>
            <a:ext cx="8153400" cy="0"/>
          </a:xfrm>
          <a:prstGeom prst="line">
            <a:avLst/>
          </a:prstGeom>
          <a:noFill/>
          <a:ln w="9525">
            <a:solidFill>
              <a:schemeClr val="tx1"/>
            </a:solidFill>
            <a:round/>
            <a:headEnd/>
            <a:tailEnd/>
          </a:ln>
        </p:spPr>
        <p:txBody>
          <a:bodyPr wrap="none" anchor="ctr">
            <a:prstTxWarp prst="textNoShape">
              <a:avLst/>
            </a:prstTxWarp>
          </a:bodyPr>
          <a:lstStyle/>
          <a:p>
            <a:endParaRPr lang="en-US" dirty="0">
              <a:solidFill>
                <a:schemeClr val="accent1"/>
              </a:solidFill>
            </a:endParaRPr>
          </a:p>
        </p:txBody>
      </p:sp>
      <p:sp>
        <p:nvSpPr>
          <p:cNvPr id="2" name="TextBox 1"/>
          <p:cNvSpPr txBox="1"/>
          <p:nvPr/>
        </p:nvSpPr>
        <p:spPr>
          <a:xfrm>
            <a:off x="6444208" y="1465620"/>
            <a:ext cx="1618327" cy="523220"/>
          </a:xfrm>
          <a:prstGeom prst="rect">
            <a:avLst/>
          </a:prstGeom>
          <a:noFill/>
        </p:spPr>
        <p:txBody>
          <a:bodyPr wrap="none" rtlCol="0">
            <a:spAutoFit/>
          </a:bodyPr>
          <a:lstStyle/>
          <a:p>
            <a:r>
              <a:rPr lang="en-US" sz="1400" dirty="0" smtClean="0">
                <a:solidFill>
                  <a:schemeClr val="accent1"/>
                </a:solidFill>
              </a:rPr>
              <a:t>EYFP:</a:t>
            </a:r>
          </a:p>
          <a:p>
            <a:r>
              <a:rPr lang="en-US" sz="1400" dirty="0" smtClean="0">
                <a:solidFill>
                  <a:schemeClr val="accent1"/>
                </a:solidFill>
              </a:rPr>
              <a:t>Only free diffusive </a:t>
            </a:r>
            <a:endParaRPr lang="en-US" sz="1400" dirty="0">
              <a:solidFill>
                <a:schemeClr val="accent1"/>
              </a:solidFill>
            </a:endParaRPr>
          </a:p>
        </p:txBody>
      </p:sp>
      <p:grpSp>
        <p:nvGrpSpPr>
          <p:cNvPr id="33" name="Group 32"/>
          <p:cNvGrpSpPr/>
          <p:nvPr/>
        </p:nvGrpSpPr>
        <p:grpSpPr>
          <a:xfrm>
            <a:off x="325985" y="2645862"/>
            <a:ext cx="8206455" cy="1428701"/>
            <a:chOff x="325985" y="2645862"/>
            <a:chExt cx="8206455" cy="1428701"/>
          </a:xfrm>
        </p:grpSpPr>
        <p:pic>
          <p:nvPicPr>
            <p:cNvPr id="121865" name="Picture 9"/>
            <p:cNvPicPr>
              <a:picLocks noChangeAspect="1" noChangeArrowheads="1"/>
            </p:cNvPicPr>
            <p:nvPr/>
          </p:nvPicPr>
          <p:blipFill>
            <a:blip r:embed="rId5" cstate="print"/>
            <a:srcRect/>
            <a:stretch>
              <a:fillRect/>
            </a:stretch>
          </p:blipFill>
          <p:spPr bwMode="auto">
            <a:xfrm>
              <a:off x="1836790" y="2684947"/>
              <a:ext cx="1386840" cy="1386840"/>
            </a:xfrm>
            <a:prstGeom prst="rect">
              <a:avLst/>
            </a:prstGeom>
            <a:noFill/>
            <a:ln w="9525">
              <a:noFill/>
              <a:miter lim="800000"/>
              <a:headEnd/>
              <a:tailEnd/>
            </a:ln>
            <a:effectLst/>
          </p:spPr>
        </p:pic>
        <p:pic>
          <p:nvPicPr>
            <p:cNvPr id="121866" name="Picture 10"/>
            <p:cNvPicPr>
              <a:picLocks noChangeAspect="1" noChangeArrowheads="1"/>
            </p:cNvPicPr>
            <p:nvPr/>
          </p:nvPicPr>
          <p:blipFill>
            <a:blip r:embed="rId6" cstate="print"/>
            <a:srcRect/>
            <a:stretch>
              <a:fillRect/>
            </a:stretch>
          </p:blipFill>
          <p:spPr bwMode="auto">
            <a:xfrm>
              <a:off x="379465" y="2687723"/>
              <a:ext cx="1386840" cy="1386840"/>
            </a:xfrm>
            <a:prstGeom prst="rect">
              <a:avLst/>
            </a:prstGeom>
            <a:noFill/>
            <a:ln w="9525">
              <a:noFill/>
              <a:miter lim="800000"/>
              <a:headEnd/>
              <a:tailEnd/>
            </a:ln>
            <a:effectLst/>
          </p:spPr>
        </p:pic>
        <p:sp>
          <p:nvSpPr>
            <p:cNvPr id="22" name="Rectangle 21"/>
            <p:cNvSpPr/>
            <p:nvPr/>
          </p:nvSpPr>
          <p:spPr>
            <a:xfrm>
              <a:off x="325985" y="2648315"/>
              <a:ext cx="692818" cy="246221"/>
            </a:xfrm>
            <a:prstGeom prst="rect">
              <a:avLst/>
            </a:prstGeom>
          </p:spPr>
          <p:txBody>
            <a:bodyPr wrap="none">
              <a:spAutoFit/>
            </a:bodyPr>
            <a:lstStyle/>
            <a:p>
              <a:r>
                <a:rPr lang="en-US" sz="1000" smtClean="0">
                  <a:solidFill>
                    <a:schemeClr val="bg1"/>
                  </a:solidFill>
                  <a:latin typeface="Calibri" pitchFamily="34" charset="0"/>
                </a:rPr>
                <a:t>H2A-EYFP</a:t>
              </a:r>
              <a:endParaRPr lang="de-DE" sz="1000">
                <a:solidFill>
                  <a:schemeClr val="bg1"/>
                </a:solidFill>
              </a:endParaRPr>
            </a:p>
          </p:txBody>
        </p:sp>
        <p:sp>
          <p:nvSpPr>
            <p:cNvPr id="23" name="Rectangle 22"/>
            <p:cNvSpPr/>
            <p:nvPr/>
          </p:nvSpPr>
          <p:spPr>
            <a:xfrm>
              <a:off x="1786075" y="2645862"/>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4" name="TextBox 74"/>
            <p:cNvSpPr txBox="1">
              <a:spLocks noChangeArrowheads="1"/>
            </p:cNvSpPr>
            <p:nvPr/>
          </p:nvSpPr>
          <p:spPr bwMode="auto">
            <a:xfrm>
              <a:off x="3365236" y="2844460"/>
              <a:ext cx="4663148"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7.2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a:t>
              </a: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0.28 ± 0.02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baseline="30000" dirty="0" smtClean="0">
                  <a:latin typeface="Calibri" pitchFamily="34" charset="0"/>
                </a:rPr>
                <a:t>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24 ± 1</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44 ± 2% </a:t>
              </a:r>
            </a:p>
            <a:p>
              <a:pPr marL="265113" indent="-265113"/>
              <a:r>
                <a:rPr lang="en-US" sz="1400" dirty="0" smtClean="0">
                  <a:latin typeface="Calibri" pitchFamily="34" charset="0"/>
                </a:rPr>
                <a:t>(137 measurements in 74 cells)</a:t>
              </a:r>
            </a:p>
          </p:txBody>
        </p:sp>
        <p:sp>
          <p:nvSpPr>
            <p:cNvPr id="30" name="TextBox 29"/>
            <p:cNvSpPr txBox="1"/>
            <p:nvPr/>
          </p:nvSpPr>
          <p:spPr>
            <a:xfrm>
              <a:off x="6441428" y="2924944"/>
              <a:ext cx="2091012" cy="738664"/>
            </a:xfrm>
            <a:prstGeom prst="rect">
              <a:avLst/>
            </a:prstGeom>
            <a:noFill/>
          </p:spPr>
          <p:txBody>
            <a:bodyPr wrap="none" rtlCol="0">
              <a:spAutoFit/>
            </a:bodyPr>
            <a:lstStyle/>
            <a:p>
              <a:r>
                <a:rPr lang="en-US" sz="1400" dirty="0" smtClean="0">
                  <a:solidFill>
                    <a:schemeClr val="accent1"/>
                  </a:solidFill>
                </a:rPr>
                <a:t>Histone 2A:</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grpSp>
        <p:nvGrpSpPr>
          <p:cNvPr id="34" name="Group 33"/>
          <p:cNvGrpSpPr/>
          <p:nvPr/>
        </p:nvGrpSpPr>
        <p:grpSpPr>
          <a:xfrm>
            <a:off x="323528" y="4230038"/>
            <a:ext cx="8587836" cy="1431210"/>
            <a:chOff x="323528" y="4230038"/>
            <a:chExt cx="8587836" cy="1431210"/>
          </a:xfrm>
        </p:grpSpPr>
        <p:pic>
          <p:nvPicPr>
            <p:cNvPr id="121867" name="Picture 11"/>
            <p:cNvPicPr>
              <a:picLocks noChangeAspect="1" noChangeArrowheads="1"/>
            </p:cNvPicPr>
            <p:nvPr/>
          </p:nvPicPr>
          <p:blipFill>
            <a:blip r:embed="rId7" cstate="print"/>
            <a:srcRect/>
            <a:stretch>
              <a:fillRect/>
            </a:stretch>
          </p:blipFill>
          <p:spPr bwMode="auto">
            <a:xfrm>
              <a:off x="1836791" y="4271643"/>
              <a:ext cx="1386840" cy="1386840"/>
            </a:xfrm>
            <a:prstGeom prst="rect">
              <a:avLst/>
            </a:prstGeom>
            <a:noFill/>
            <a:ln w="9525">
              <a:noFill/>
              <a:miter lim="800000"/>
              <a:headEnd/>
              <a:tailEnd/>
            </a:ln>
            <a:effectLst/>
          </p:spPr>
        </p:pic>
        <p:pic>
          <p:nvPicPr>
            <p:cNvPr id="121868" name="Picture 12"/>
            <p:cNvPicPr>
              <a:picLocks noChangeAspect="1" noChangeArrowheads="1"/>
            </p:cNvPicPr>
            <p:nvPr/>
          </p:nvPicPr>
          <p:blipFill>
            <a:blip r:embed="rId8" cstate="print"/>
            <a:srcRect/>
            <a:stretch>
              <a:fillRect/>
            </a:stretch>
          </p:blipFill>
          <p:spPr bwMode="auto">
            <a:xfrm>
              <a:off x="379465" y="4274408"/>
              <a:ext cx="1386840" cy="1386840"/>
            </a:xfrm>
            <a:prstGeom prst="rect">
              <a:avLst/>
            </a:prstGeom>
            <a:noFill/>
            <a:ln w="9525">
              <a:noFill/>
              <a:miter lim="800000"/>
              <a:headEnd/>
              <a:tailEnd/>
            </a:ln>
            <a:effectLst/>
          </p:spPr>
        </p:pic>
        <p:sp>
          <p:nvSpPr>
            <p:cNvPr id="25" name="Rectangle 24"/>
            <p:cNvSpPr/>
            <p:nvPr/>
          </p:nvSpPr>
          <p:spPr>
            <a:xfrm>
              <a:off x="323528" y="4232491"/>
              <a:ext cx="829073" cy="246221"/>
            </a:xfrm>
            <a:prstGeom prst="rect">
              <a:avLst/>
            </a:prstGeom>
          </p:spPr>
          <p:txBody>
            <a:bodyPr wrap="none">
              <a:spAutoFit/>
            </a:bodyPr>
            <a:lstStyle/>
            <a:p>
              <a:r>
                <a:rPr lang="en-US" sz="1000" smtClean="0">
                  <a:solidFill>
                    <a:schemeClr val="bg1"/>
                  </a:solidFill>
                  <a:latin typeface="Calibri" pitchFamily="34" charset="0"/>
                </a:rPr>
                <a:t>GATA3-EYFP</a:t>
              </a:r>
              <a:endParaRPr lang="de-DE" sz="1000">
                <a:solidFill>
                  <a:schemeClr val="bg1"/>
                </a:solidFill>
              </a:endParaRPr>
            </a:p>
          </p:txBody>
        </p:sp>
        <p:sp>
          <p:nvSpPr>
            <p:cNvPr id="26" name="Rectangle 25"/>
            <p:cNvSpPr/>
            <p:nvPr/>
          </p:nvSpPr>
          <p:spPr>
            <a:xfrm>
              <a:off x="1783618" y="4230038"/>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7" name="TextBox 74"/>
            <p:cNvSpPr txBox="1">
              <a:spLocks noChangeArrowheads="1"/>
            </p:cNvSpPr>
            <p:nvPr/>
          </p:nvSpPr>
          <p:spPr bwMode="auto">
            <a:xfrm>
              <a:off x="3362782" y="4428639"/>
              <a:ext cx="3029976"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4.2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0.19 ± 0.01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35 ± 3</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18 ± 2% </a:t>
              </a:r>
            </a:p>
            <a:p>
              <a:pPr marL="265113" indent="-265113"/>
              <a:r>
                <a:rPr lang="en-US" sz="1400" dirty="0" smtClean="0">
                  <a:latin typeface="Calibri" pitchFamily="34" charset="0"/>
                </a:rPr>
                <a:t>(137 measurements in 74 cells)</a:t>
              </a:r>
            </a:p>
          </p:txBody>
        </p:sp>
        <p:sp>
          <p:nvSpPr>
            <p:cNvPr id="32" name="TextBox 31"/>
            <p:cNvSpPr txBox="1"/>
            <p:nvPr/>
          </p:nvSpPr>
          <p:spPr>
            <a:xfrm>
              <a:off x="6468555" y="4562544"/>
              <a:ext cx="2442809" cy="738664"/>
            </a:xfrm>
            <a:prstGeom prst="rect">
              <a:avLst/>
            </a:prstGeom>
            <a:noFill/>
          </p:spPr>
          <p:txBody>
            <a:bodyPr wrap="none" rtlCol="0">
              <a:spAutoFit/>
            </a:bodyPr>
            <a:lstStyle/>
            <a:p>
              <a:r>
                <a:rPr lang="en-US" sz="1400" dirty="0" smtClean="0">
                  <a:solidFill>
                    <a:schemeClr val="accent1"/>
                  </a:solidFill>
                </a:rPr>
                <a:t>GATA3 (transcription factor):</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sp>
        <p:nvSpPr>
          <p:cNvPr id="31" name="TextBox 30"/>
          <p:cNvSpPr txBox="1"/>
          <p:nvPr/>
        </p:nvSpPr>
        <p:spPr>
          <a:xfrm>
            <a:off x="179512" y="6309320"/>
            <a:ext cx="3950249" cy="400110"/>
          </a:xfrm>
          <a:prstGeom prst="rect">
            <a:avLst/>
          </a:prstGeom>
          <a:noFill/>
        </p:spPr>
        <p:txBody>
          <a:bodyPr wrap="none" rtlCol="0">
            <a:spAutoFit/>
          </a:bodyPr>
          <a:lstStyle/>
          <a:p>
            <a:r>
              <a:rPr lang="en-US" sz="2000" dirty="0" err="1" smtClean="0">
                <a:solidFill>
                  <a:srgbClr val="FFFFFF"/>
                </a:solidFill>
              </a:rPr>
              <a:t>Malte</a:t>
            </a:r>
            <a:r>
              <a:rPr lang="en-US" sz="2000" dirty="0" smtClean="0">
                <a:solidFill>
                  <a:srgbClr val="FFFFFF"/>
                </a:solidFill>
              </a:rPr>
              <a:t> </a:t>
            </a:r>
            <a:r>
              <a:rPr lang="en-US" sz="2000" dirty="0" err="1" smtClean="0">
                <a:solidFill>
                  <a:srgbClr val="FFFFFF"/>
                </a:solidFill>
              </a:rPr>
              <a:t>Wachsmuth</a:t>
            </a:r>
            <a:r>
              <a:rPr lang="en-US" sz="2000" dirty="0" smtClean="0">
                <a:solidFill>
                  <a:srgbClr val="FFFFFF"/>
                </a:solidFill>
              </a:rPr>
              <a:t>, </a:t>
            </a:r>
            <a:r>
              <a:rPr lang="en-US" sz="2000" dirty="0" err="1" smtClean="0">
                <a:solidFill>
                  <a:srgbClr val="FFFFFF"/>
                </a:solidFill>
              </a:rPr>
              <a:t>Ellenberg</a:t>
            </a:r>
            <a:r>
              <a:rPr lang="en-US" sz="2000" dirty="0" smtClean="0">
                <a:solidFill>
                  <a:srgbClr val="FFFFFF"/>
                </a:solidFill>
              </a:rPr>
              <a:t> Lab</a:t>
            </a:r>
            <a:endParaRPr lang="en-US" sz="2000" dirty="0">
              <a:solidFill>
                <a:srgbClr val="FFFFFF"/>
              </a:solidFill>
            </a:endParaRPr>
          </a:p>
        </p:txBody>
      </p:sp>
    </p:spTree>
    <p:extLst>
      <p:ext uri="{BB962C8B-B14F-4D97-AF65-F5344CB8AC3E}">
        <p14:creationId xmlns:p14="http://schemas.microsoft.com/office/powerpoint/2010/main" val="32176456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5027202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371229270"/>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4137991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err="1">
                <a:solidFill>
                  <a:srgbClr val="000000"/>
                </a:solidFill>
                <a:latin typeface="Calibri" panose="020F0502020204030204" pitchFamily="34" charset="0"/>
              </a:rPr>
              <a:t>of</a:t>
            </a:r>
            <a:r>
              <a:rPr lang="de-DE" sz="2800" dirty="0">
                <a:solidFill>
                  <a:srgbClr val="000000"/>
                </a:solidFill>
                <a:latin typeface="Calibri" panose="020F0502020204030204" pitchFamily="34" charset="0"/>
              </a:rPr>
              <a:t> </a:t>
            </a:r>
            <a:r>
              <a:rPr lang="de-DE" sz="2800" dirty="0" err="1" smtClean="0">
                <a:solidFill>
                  <a:srgbClr val="000000"/>
                </a:solidFill>
                <a:latin typeface="Calibri" panose="020F0502020204030204" pitchFamily="34" charset="0"/>
              </a:rPr>
              <a:t>the</a:t>
            </a:r>
            <a:r>
              <a:rPr lang="de-DE" sz="2800" dirty="0" smtClean="0">
                <a:solidFill>
                  <a:srgbClr val="000000"/>
                </a:solidFill>
                <a:latin typeface="Calibri" panose="020F0502020204030204" pitchFamily="34" charset="0"/>
              </a:rPr>
              <a:t> ALMF</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26630" name="Picture 26"/>
          <p:cNvPicPr>
            <a:picLocks noChangeAspect="1"/>
          </p:cNvPicPr>
          <p:nvPr/>
        </p:nvPicPr>
        <p:blipFill>
          <a:blip r:embed="rId3" cstate="print"/>
          <a:srcRect/>
          <a:stretch>
            <a:fillRect/>
          </a:stretch>
        </p:blipFill>
        <p:spPr bwMode="auto">
          <a:xfrm>
            <a:off x="4597375" y="1219200"/>
            <a:ext cx="1456050" cy="1240277"/>
          </a:xfrm>
          <a:prstGeom prst="rect">
            <a:avLst/>
          </a:prstGeom>
          <a:noFill/>
          <a:ln w="9525">
            <a:noFill/>
            <a:miter lim="800000"/>
            <a:headEnd/>
            <a:tailEnd/>
          </a:ln>
        </p:spPr>
      </p:pic>
      <p:pic>
        <p:nvPicPr>
          <p:cNvPr id="26634" name="Picture 30"/>
          <p:cNvPicPr>
            <a:picLocks noChangeAspect="1"/>
          </p:cNvPicPr>
          <p:nvPr/>
        </p:nvPicPr>
        <p:blipFill>
          <a:blip r:embed="rId4" cstate="print"/>
          <a:srcRect/>
          <a:stretch>
            <a:fillRect/>
          </a:stretch>
        </p:blipFill>
        <p:spPr bwMode="auto">
          <a:xfrm>
            <a:off x="6253559" y="1219200"/>
            <a:ext cx="1456050" cy="1240277"/>
          </a:xfrm>
          <a:prstGeom prst="rect">
            <a:avLst/>
          </a:prstGeom>
          <a:noFill/>
          <a:ln w="9525">
            <a:noFill/>
            <a:miter lim="800000"/>
            <a:headEnd/>
            <a:tailEnd/>
          </a:ln>
        </p:spPr>
      </p:pic>
      <p:pic>
        <p:nvPicPr>
          <p:cNvPr id="26636" name="Picture 32"/>
          <p:cNvPicPr>
            <a:picLocks noChangeAspect="1"/>
          </p:cNvPicPr>
          <p:nvPr/>
        </p:nvPicPr>
        <p:blipFill>
          <a:blip r:embed="rId5" cstate="print"/>
          <a:srcRect/>
          <a:stretch>
            <a:fillRect/>
          </a:stretch>
        </p:blipFill>
        <p:spPr bwMode="auto">
          <a:xfrm>
            <a:off x="4606504" y="2417323"/>
            <a:ext cx="1456050" cy="1240277"/>
          </a:xfrm>
          <a:prstGeom prst="rect">
            <a:avLst/>
          </a:prstGeom>
          <a:noFill/>
          <a:ln w="9525">
            <a:noFill/>
            <a:miter lim="800000"/>
            <a:headEnd/>
            <a:tailEnd/>
          </a:ln>
        </p:spPr>
      </p:pic>
      <p:pic>
        <p:nvPicPr>
          <p:cNvPr id="26637" name="Picture 33"/>
          <p:cNvPicPr>
            <a:picLocks noChangeAspect="1"/>
          </p:cNvPicPr>
          <p:nvPr/>
        </p:nvPicPr>
        <p:blipFill>
          <a:blip r:embed="rId6" cstate="print"/>
          <a:srcRect/>
          <a:stretch>
            <a:fillRect/>
          </a:stretch>
        </p:blipFill>
        <p:spPr bwMode="auto">
          <a:xfrm>
            <a:off x="6262688" y="2417323"/>
            <a:ext cx="1456050" cy="1240277"/>
          </a:xfrm>
          <a:prstGeom prst="rect">
            <a:avLst/>
          </a:prstGeom>
          <a:noFill/>
          <a:ln w="9525">
            <a:noFill/>
            <a:miter lim="800000"/>
            <a:headEnd/>
            <a:tailEnd/>
          </a:ln>
        </p:spPr>
      </p:pic>
      <p:pic>
        <p:nvPicPr>
          <p:cNvPr id="26638" name="Picture 34"/>
          <p:cNvPicPr>
            <a:picLocks noChangeAspect="1"/>
          </p:cNvPicPr>
          <p:nvPr/>
        </p:nvPicPr>
        <p:blipFill>
          <a:blip r:embed="rId7" cstate="print"/>
          <a:srcRect/>
          <a:stretch>
            <a:fillRect/>
          </a:stretch>
        </p:blipFill>
        <p:spPr bwMode="auto">
          <a:xfrm>
            <a:off x="6253559" y="3666424"/>
            <a:ext cx="1456050" cy="1240277"/>
          </a:xfrm>
          <a:prstGeom prst="rect">
            <a:avLst/>
          </a:prstGeom>
          <a:noFill/>
          <a:ln w="9525">
            <a:noFill/>
            <a:miter lim="800000"/>
            <a:headEnd/>
            <a:tailEnd/>
          </a:ln>
        </p:spPr>
      </p:pic>
      <p:pic>
        <p:nvPicPr>
          <p:cNvPr id="26641" name="Picture 37"/>
          <p:cNvPicPr>
            <a:picLocks noChangeAspect="1"/>
          </p:cNvPicPr>
          <p:nvPr/>
        </p:nvPicPr>
        <p:blipFill>
          <a:blip r:embed="rId8" cstate="print"/>
          <a:srcRect/>
          <a:stretch>
            <a:fillRect/>
          </a:stretch>
        </p:blipFill>
        <p:spPr bwMode="auto">
          <a:xfrm>
            <a:off x="1331386" y="4931923"/>
            <a:ext cx="1456050" cy="1240277"/>
          </a:xfrm>
          <a:prstGeom prst="rect">
            <a:avLst/>
          </a:prstGeom>
          <a:noFill/>
          <a:ln w="9525">
            <a:noFill/>
            <a:miter lim="800000"/>
            <a:headEnd/>
            <a:tailEnd/>
          </a:ln>
        </p:spPr>
      </p:pic>
      <p:pic>
        <p:nvPicPr>
          <p:cNvPr id="26644" name="Picture 40"/>
          <p:cNvPicPr>
            <a:picLocks noChangeAspect="1"/>
          </p:cNvPicPr>
          <p:nvPr/>
        </p:nvPicPr>
        <p:blipFill>
          <a:blip r:embed="rId9" cstate="print"/>
          <a:srcRect/>
          <a:stretch>
            <a:fillRect/>
          </a:stretch>
        </p:blipFill>
        <p:spPr bwMode="auto">
          <a:xfrm>
            <a:off x="6253559" y="4931923"/>
            <a:ext cx="1456050" cy="1240277"/>
          </a:xfrm>
          <a:prstGeom prst="rect">
            <a:avLst/>
          </a:prstGeom>
          <a:noFill/>
          <a:ln w="9525">
            <a:solidFill>
              <a:srgbClr val="000000"/>
            </a:solidFill>
            <a:miter lim="800000"/>
            <a:headEnd/>
            <a:tailEnd/>
          </a:ln>
        </p:spPr>
      </p:pic>
      <p:grpSp>
        <p:nvGrpSpPr>
          <p:cNvPr id="7" name="Group 6"/>
          <p:cNvGrpSpPr/>
          <p:nvPr/>
        </p:nvGrpSpPr>
        <p:grpSpPr>
          <a:xfrm>
            <a:off x="2974631" y="2583315"/>
            <a:ext cx="1430170" cy="908292"/>
            <a:chOff x="6959524" y="3599327"/>
            <a:chExt cx="1006544" cy="639250"/>
          </a:xfrm>
        </p:grpSpPr>
        <p:pic>
          <p:nvPicPr>
            <p:cNvPr id="27"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31" name="Rectangle 30"/>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8" name="Group 7"/>
          <p:cNvGrpSpPr/>
          <p:nvPr/>
        </p:nvGrpSpPr>
        <p:grpSpPr>
          <a:xfrm>
            <a:off x="4605039" y="3832416"/>
            <a:ext cx="1430170" cy="908292"/>
            <a:chOff x="7133175" y="4593678"/>
            <a:chExt cx="1006544" cy="639250"/>
          </a:xfrm>
        </p:grpSpPr>
        <p:pic>
          <p:nvPicPr>
            <p:cNvPr id="1026"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5" name="Group 4"/>
          <p:cNvGrpSpPr/>
          <p:nvPr/>
        </p:nvGrpSpPr>
        <p:grpSpPr>
          <a:xfrm>
            <a:off x="2957838" y="1219200"/>
            <a:ext cx="1456050" cy="1240277"/>
            <a:chOff x="5642741" y="2412425"/>
            <a:chExt cx="1024759" cy="872899"/>
          </a:xfrm>
        </p:grpSpPr>
        <p:pic>
          <p:nvPicPr>
            <p:cNvPr id="26631"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39" name="Picture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10" name="Group 9"/>
          <p:cNvGrpSpPr/>
          <p:nvPr/>
        </p:nvGrpSpPr>
        <p:grpSpPr>
          <a:xfrm>
            <a:off x="4598359" y="4943036"/>
            <a:ext cx="1452725" cy="1218050"/>
            <a:chOff x="7165932" y="2412425"/>
            <a:chExt cx="1022419" cy="857256"/>
          </a:xfrm>
        </p:grpSpPr>
        <p:grpSp>
          <p:nvGrpSpPr>
            <p:cNvPr id="6" name="Group 5"/>
            <p:cNvGrpSpPr/>
            <p:nvPr/>
          </p:nvGrpSpPr>
          <p:grpSpPr>
            <a:xfrm>
              <a:off x="7165932" y="2412425"/>
              <a:ext cx="1022419" cy="857256"/>
              <a:chOff x="6967534" y="2412425"/>
              <a:chExt cx="1022419" cy="857256"/>
            </a:xfrm>
          </p:grpSpPr>
          <p:grpSp>
            <p:nvGrpSpPr>
              <p:cNvPr id="3" name="Group 30"/>
              <p:cNvGrpSpPr/>
              <p:nvPr/>
            </p:nvGrpSpPr>
            <p:grpSpPr>
              <a:xfrm>
                <a:off x="6967534" y="2412425"/>
                <a:ext cx="1000132" cy="857256"/>
                <a:chOff x="6115058" y="5715016"/>
                <a:chExt cx="1000132" cy="857256"/>
              </a:xfrm>
            </p:grpSpPr>
            <p:sp>
              <p:nvSpPr>
                <p:cNvPr id="30" name="Rectangle 29"/>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26"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28" name="Rectangle 27"/>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182" y="2733619"/>
              <a:ext cx="902970" cy="201930"/>
            </a:xfrm>
            <a:prstGeom prst="rect">
              <a:avLst/>
            </a:prstGeom>
          </p:spPr>
        </p:pic>
      </p:grpSp>
      <p:grpSp>
        <p:nvGrpSpPr>
          <p:cNvPr id="14" name="Group 13"/>
          <p:cNvGrpSpPr/>
          <p:nvPr/>
        </p:nvGrpSpPr>
        <p:grpSpPr>
          <a:xfrm>
            <a:off x="1339050" y="1385192"/>
            <a:ext cx="1430170" cy="908292"/>
            <a:chOff x="737280" y="1450324"/>
            <a:chExt cx="1006544" cy="639250"/>
          </a:xfrm>
        </p:grpSpPr>
        <p:sp>
          <p:nvSpPr>
            <p:cNvPr id="41" name="Rectangle 40"/>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15" name="Group 14"/>
          <p:cNvGrpSpPr/>
          <p:nvPr/>
        </p:nvGrpSpPr>
        <p:grpSpPr>
          <a:xfrm>
            <a:off x="1348179" y="2583315"/>
            <a:ext cx="1430170" cy="908292"/>
            <a:chOff x="733007" y="2586365"/>
            <a:chExt cx="1006544" cy="639250"/>
          </a:xfrm>
        </p:grpSpPr>
        <p:sp>
          <p:nvSpPr>
            <p:cNvPr id="44" name="Rectangle 43"/>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9"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39050" y="3832416"/>
            <a:ext cx="1430170" cy="908292"/>
            <a:chOff x="713300" y="3752107"/>
            <a:chExt cx="1006544" cy="639250"/>
          </a:xfrm>
        </p:grpSpPr>
        <p:sp>
          <p:nvSpPr>
            <p:cNvPr id="4" name="Rectangle 3"/>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12" name="Group 11"/>
          <p:cNvGrpSpPr/>
          <p:nvPr/>
        </p:nvGrpSpPr>
        <p:grpSpPr>
          <a:xfrm>
            <a:off x="2965502" y="3832416"/>
            <a:ext cx="1430170" cy="908292"/>
            <a:chOff x="2372621" y="3635283"/>
            <a:chExt cx="1006544" cy="639250"/>
          </a:xfrm>
        </p:grpSpPr>
        <p:sp>
          <p:nvSpPr>
            <p:cNvPr id="43" name="Rectangle 4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13" name="Group 12"/>
          <p:cNvGrpSpPr/>
          <p:nvPr/>
        </p:nvGrpSpPr>
        <p:grpSpPr>
          <a:xfrm>
            <a:off x="2965502" y="5097915"/>
            <a:ext cx="1430170" cy="908292"/>
            <a:chOff x="2339752" y="4729271"/>
            <a:chExt cx="1006544" cy="639250"/>
          </a:xfrm>
        </p:grpSpPr>
        <p:sp>
          <p:nvSpPr>
            <p:cNvPr id="42" name="Rectangle 41"/>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4"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sp>
        <p:nvSpPr>
          <p:cNvPr id="18" name="TextBox 17"/>
          <p:cNvSpPr txBox="1"/>
          <p:nvPr/>
        </p:nvSpPr>
        <p:spPr>
          <a:xfrm>
            <a:off x="6415088" y="6167735"/>
            <a:ext cx="1281112" cy="461665"/>
          </a:xfrm>
          <a:prstGeom prst="rect">
            <a:avLst/>
          </a:prstGeom>
          <a:noFill/>
        </p:spPr>
        <p:txBody>
          <a:bodyPr wrap="square" rtlCol="0">
            <a:spAutoFit/>
          </a:bodyPr>
          <a:lstStyle/>
          <a:p>
            <a:r>
              <a:rPr lang="en-US" sz="2400" dirty="0" smtClean="0"/>
              <a:t>This talk</a:t>
            </a:r>
            <a:endParaRPr lang="en-US" sz="2400" dirty="0"/>
          </a:p>
        </p:txBody>
      </p:sp>
    </p:spTree>
    <p:extLst>
      <p:ext uri="{BB962C8B-B14F-4D97-AF65-F5344CB8AC3E}">
        <p14:creationId xmlns:p14="http://schemas.microsoft.com/office/powerpoint/2010/main" val="1070515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04800" y="4267200"/>
            <a:ext cx="3365500" cy="2413000"/>
          </a:xfrm>
          <a:prstGeom prst="rect">
            <a:avLst/>
          </a:prstGeom>
        </p:spPr>
      </p:pic>
      <p:sp>
        <p:nvSpPr>
          <p:cNvPr id="2" name="Title 1"/>
          <p:cNvSpPr>
            <a:spLocks noGrp="1"/>
          </p:cNvSpPr>
          <p:nvPr>
            <p:ph type="title"/>
          </p:nvPr>
        </p:nvSpPr>
        <p:spPr>
          <a:xfrm>
            <a:off x="533400" y="0"/>
            <a:ext cx="8229600" cy="1143000"/>
          </a:xfrm>
        </p:spPr>
        <p:txBody>
          <a:bodyPr>
            <a:normAutofit fontScale="90000"/>
          </a:bodyPr>
          <a:lstStyle/>
          <a:p>
            <a:r>
              <a:rPr lang="en-US" dirty="0" smtClean="0"/>
              <a:t>A ‘typical’ HT-microscopy experiment</a:t>
            </a:r>
            <a:endParaRPr lang="en-US" dirty="0"/>
          </a:p>
        </p:txBody>
      </p:sp>
      <p:sp>
        <p:nvSpPr>
          <p:cNvPr id="4" name="TextBox 3"/>
          <p:cNvSpPr txBox="1"/>
          <p:nvPr/>
        </p:nvSpPr>
        <p:spPr>
          <a:xfrm>
            <a:off x="609600" y="1233269"/>
            <a:ext cx="1851789" cy="646331"/>
          </a:xfrm>
          <a:prstGeom prst="rect">
            <a:avLst/>
          </a:prstGeom>
          <a:noFill/>
        </p:spPr>
        <p:txBody>
          <a:bodyPr wrap="none" rtlCol="0">
            <a:spAutoFit/>
          </a:bodyPr>
          <a:lstStyle/>
          <a:p>
            <a:r>
              <a:rPr lang="en-US" dirty="0" smtClean="0"/>
              <a:t>Biological </a:t>
            </a:r>
            <a:r>
              <a:rPr lang="en-US" dirty="0"/>
              <a:t>process</a:t>
            </a:r>
          </a:p>
          <a:p>
            <a:r>
              <a:rPr lang="en-US" dirty="0" smtClean="0"/>
              <a:t>find novel genes</a:t>
            </a:r>
            <a:endParaRPr lang="en-US" dirty="0"/>
          </a:p>
        </p:txBody>
      </p:sp>
      <p:sp>
        <p:nvSpPr>
          <p:cNvPr id="5" name="TextBox 4"/>
          <p:cNvSpPr txBox="1"/>
          <p:nvPr/>
        </p:nvSpPr>
        <p:spPr>
          <a:xfrm>
            <a:off x="609600" y="2233136"/>
            <a:ext cx="202366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609600" y="2907268"/>
            <a:ext cx="2160380" cy="369332"/>
          </a:xfrm>
          <a:prstGeom prst="rect">
            <a:avLst/>
          </a:prstGeom>
          <a:noFill/>
        </p:spPr>
        <p:txBody>
          <a:bodyPr wrap="none" rtlCol="0">
            <a:spAutoFit/>
          </a:bodyPr>
          <a:lstStyle/>
          <a:p>
            <a:r>
              <a:rPr lang="en-US" dirty="0" smtClean="0"/>
              <a:t>~500 putative genes</a:t>
            </a:r>
            <a:endParaRPr lang="en-US" dirty="0"/>
          </a:p>
        </p:txBody>
      </p:sp>
      <p:sp>
        <p:nvSpPr>
          <p:cNvPr id="9" name="TextBox 8"/>
          <p:cNvSpPr txBox="1"/>
          <p:nvPr/>
        </p:nvSpPr>
        <p:spPr>
          <a:xfrm>
            <a:off x="609600" y="35930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609600" y="42672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5257800" y="1727200"/>
            <a:ext cx="2069797" cy="1107996"/>
          </a:xfrm>
          <a:prstGeom prst="rect">
            <a:avLst/>
          </a:prstGeom>
          <a:noFill/>
        </p:spPr>
        <p:txBody>
          <a:bodyPr wrap="none" rtlCol="0">
            <a:spAutoFit/>
          </a:bodyPr>
          <a:lstStyle/>
          <a:p>
            <a:r>
              <a:rPr lang="en-US" dirty="0" smtClean="0"/>
              <a:t>~40000 images </a:t>
            </a:r>
            <a:endParaRPr lang="en-US" dirty="0"/>
          </a:p>
          <a:p>
            <a:pPr marL="285750" indent="-285750">
              <a:buFont typeface="Arial"/>
              <a:buChar char="•"/>
            </a:pPr>
            <a:r>
              <a:rPr lang="en-US" sz="1600" dirty="0"/>
              <a:t>20x </a:t>
            </a:r>
            <a:r>
              <a:rPr lang="en-US" sz="1600" dirty="0" smtClean="0"/>
              <a:t>lens</a:t>
            </a:r>
            <a:endParaRPr lang="en-US" sz="1600" dirty="0" smtClean="0"/>
          </a:p>
          <a:p>
            <a:pPr marL="285750" indent="-285750">
              <a:buFont typeface="Arial"/>
              <a:buChar char="•"/>
            </a:pPr>
            <a:r>
              <a:rPr lang="en-US" sz="1600" dirty="0" smtClean="0"/>
              <a:t>2 </a:t>
            </a:r>
            <a:r>
              <a:rPr lang="en-US" sz="1600" dirty="0" smtClean="0"/>
              <a:t>channels</a:t>
            </a:r>
          </a:p>
          <a:p>
            <a:pPr marL="285750" indent="-285750">
              <a:buFont typeface="Arial"/>
              <a:buChar char="•"/>
            </a:pPr>
            <a:r>
              <a:rPr lang="en-US" sz="1600" dirty="0" smtClean="0"/>
              <a:t>4 positions per </a:t>
            </a:r>
            <a:r>
              <a:rPr lang="en-US" sz="1600" dirty="0" smtClean="0"/>
              <a:t>well</a:t>
            </a:r>
            <a:endParaRPr lang="en-US" sz="1600" dirty="0" smtClean="0"/>
          </a:p>
        </p:txBody>
      </p:sp>
      <p:sp>
        <p:nvSpPr>
          <p:cNvPr id="15" name="TextBox 14"/>
          <p:cNvSpPr txBox="1"/>
          <p:nvPr/>
        </p:nvSpPr>
        <p:spPr>
          <a:xfrm>
            <a:off x="5257800" y="3022600"/>
            <a:ext cx="1800493" cy="646331"/>
          </a:xfrm>
          <a:prstGeom prst="rect">
            <a:avLst/>
          </a:prstGeom>
          <a:noFill/>
        </p:spPr>
        <p:txBody>
          <a:bodyPr wrap="none" rtlCol="0">
            <a:spAutoFit/>
          </a:bodyPr>
          <a:lstStyle/>
          <a:p>
            <a:r>
              <a:rPr lang="en-US" dirty="0" smtClean="0"/>
              <a:t>Image analysis of </a:t>
            </a:r>
          </a:p>
          <a:p>
            <a:r>
              <a:rPr lang="en-US" dirty="0" smtClean="0"/>
              <a:t>~4 million cells</a:t>
            </a:r>
            <a:endParaRPr lang="en-US" dirty="0"/>
          </a:p>
        </p:txBody>
      </p:sp>
      <p:pic>
        <p:nvPicPr>
          <p:cNvPr id="11" name="Picture 10"/>
          <p:cNvPicPr>
            <a:picLocks noChangeAspect="1"/>
          </p:cNvPicPr>
          <p:nvPr/>
        </p:nvPicPr>
        <p:blipFill>
          <a:blip r:embed="rId3"/>
          <a:stretch>
            <a:fillRect/>
          </a:stretch>
        </p:blipFill>
        <p:spPr>
          <a:xfrm>
            <a:off x="2641600" y="1270000"/>
            <a:ext cx="609600" cy="609600"/>
          </a:xfrm>
          <a:prstGeom prst="rect">
            <a:avLst/>
          </a:prstGeom>
        </p:spPr>
      </p:pic>
      <p:pic>
        <p:nvPicPr>
          <p:cNvPr id="12" name="Picture 11"/>
          <p:cNvPicPr>
            <a:picLocks noChangeAspect="1"/>
          </p:cNvPicPr>
          <p:nvPr/>
        </p:nvPicPr>
        <p:blipFill>
          <a:blip r:embed="rId4"/>
          <a:stretch>
            <a:fillRect/>
          </a:stretch>
        </p:blipFill>
        <p:spPr>
          <a:xfrm>
            <a:off x="3022600" y="2119868"/>
            <a:ext cx="558800" cy="558800"/>
          </a:xfrm>
          <a:prstGeom prst="rect">
            <a:avLst/>
          </a:prstGeom>
        </p:spPr>
      </p:pic>
      <p:pic>
        <p:nvPicPr>
          <p:cNvPr id="6" name="Picture 5"/>
          <p:cNvPicPr>
            <a:picLocks noChangeAspect="1"/>
          </p:cNvPicPr>
          <p:nvPr/>
        </p:nvPicPr>
        <p:blipFill>
          <a:blip r:embed="rId5"/>
          <a:stretch>
            <a:fillRect/>
          </a:stretch>
        </p:blipFill>
        <p:spPr>
          <a:xfrm>
            <a:off x="2971800" y="2743200"/>
            <a:ext cx="635000" cy="635000"/>
          </a:xfrm>
          <a:prstGeom prst="rect">
            <a:avLst/>
          </a:prstGeom>
        </p:spPr>
      </p:pic>
      <p:pic>
        <p:nvPicPr>
          <p:cNvPr id="17" name="Picture 16"/>
          <p:cNvPicPr>
            <a:picLocks noChangeAspect="1"/>
          </p:cNvPicPr>
          <p:nvPr/>
        </p:nvPicPr>
        <p:blipFill>
          <a:blip r:embed="rId4"/>
          <a:stretch>
            <a:fillRect/>
          </a:stretch>
        </p:blipFill>
        <p:spPr>
          <a:xfrm>
            <a:off x="7518400" y="3073400"/>
            <a:ext cx="558800" cy="558800"/>
          </a:xfrm>
          <a:prstGeom prst="rect">
            <a:avLst/>
          </a:prstGeom>
        </p:spPr>
      </p:pic>
      <p:pic>
        <p:nvPicPr>
          <p:cNvPr id="18" name="Picture 17"/>
          <p:cNvPicPr>
            <a:picLocks noChangeAspect="1"/>
          </p:cNvPicPr>
          <p:nvPr/>
        </p:nvPicPr>
        <p:blipFill>
          <a:blip r:embed="rId6"/>
          <a:stretch>
            <a:fillRect/>
          </a:stretch>
        </p:blipFill>
        <p:spPr>
          <a:xfrm>
            <a:off x="7467600" y="1879600"/>
            <a:ext cx="609600" cy="609600"/>
          </a:xfrm>
          <a:prstGeom prst="rect">
            <a:avLst/>
          </a:prstGeom>
        </p:spPr>
      </p:pic>
      <p:sp>
        <p:nvSpPr>
          <p:cNvPr id="19" name="TextBox 18"/>
          <p:cNvSpPr txBox="1"/>
          <p:nvPr/>
        </p:nvSpPr>
        <p:spPr>
          <a:xfrm>
            <a:off x="5257800" y="4622800"/>
            <a:ext cx="1672253" cy="369332"/>
          </a:xfrm>
          <a:prstGeom prst="rect">
            <a:avLst/>
          </a:prstGeom>
          <a:noFill/>
        </p:spPr>
        <p:txBody>
          <a:bodyPr wrap="none" rtlCol="0">
            <a:spAutoFit/>
          </a:bodyPr>
          <a:lstStyle/>
          <a:p>
            <a:r>
              <a:rPr lang="en-US" dirty="0" smtClean="0"/>
              <a:t>Few “hit” genes</a:t>
            </a:r>
            <a:endParaRPr lang="en-US" dirty="0"/>
          </a:p>
        </p:txBody>
      </p:sp>
      <p:pic>
        <p:nvPicPr>
          <p:cNvPr id="20" name="Picture 19"/>
          <p:cNvPicPr>
            <a:picLocks noChangeAspect="1"/>
          </p:cNvPicPr>
          <p:nvPr/>
        </p:nvPicPr>
        <p:blipFill>
          <a:blip r:embed="rId5"/>
          <a:stretch>
            <a:fillRect/>
          </a:stretch>
        </p:blipFill>
        <p:spPr>
          <a:xfrm>
            <a:off x="7518400" y="4622800"/>
            <a:ext cx="635000" cy="635000"/>
          </a:xfrm>
          <a:prstGeom prst="rect">
            <a:avLst/>
          </a:prstGeom>
        </p:spPr>
      </p:pic>
      <p:pic>
        <p:nvPicPr>
          <p:cNvPr id="21" name="Picture 20"/>
          <p:cNvPicPr>
            <a:picLocks noChangeAspect="1"/>
          </p:cNvPicPr>
          <p:nvPr/>
        </p:nvPicPr>
        <p:blipFill>
          <a:blip r:embed="rId5"/>
          <a:stretch>
            <a:fillRect/>
          </a:stretch>
        </p:blipFill>
        <p:spPr>
          <a:xfrm>
            <a:off x="3327400" y="1270000"/>
            <a:ext cx="635000" cy="635000"/>
          </a:xfrm>
          <a:prstGeom prst="rect">
            <a:avLst/>
          </a:prstGeom>
        </p:spPr>
      </p:pic>
      <p:sp>
        <p:nvSpPr>
          <p:cNvPr id="3" name="TextBox 2"/>
          <p:cNvSpPr txBox="1"/>
          <p:nvPr/>
        </p:nvSpPr>
        <p:spPr>
          <a:xfrm>
            <a:off x="3352800" y="1193800"/>
            <a:ext cx="29162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7523904" y="4491335"/>
            <a:ext cx="284904" cy="461665"/>
          </a:xfrm>
          <a:prstGeom prst="rect">
            <a:avLst/>
          </a:prstGeom>
          <a:noFill/>
        </p:spPr>
        <p:txBody>
          <a:bodyPr wrap="none" rtlCol="0">
            <a:spAutoFit/>
          </a:bodyPr>
          <a:lstStyle/>
          <a:p>
            <a:r>
              <a:rPr lang="en-US" sz="2400" dirty="0" smtClean="0"/>
              <a:t>!</a:t>
            </a:r>
            <a:endParaRPr lang="en-US" sz="2400" dirty="0"/>
          </a:p>
        </p:txBody>
      </p:sp>
      <p:pic>
        <p:nvPicPr>
          <p:cNvPr id="22" name="Picture 21"/>
          <p:cNvPicPr>
            <a:picLocks noChangeAspect="1"/>
          </p:cNvPicPr>
          <p:nvPr/>
        </p:nvPicPr>
        <p:blipFill>
          <a:blip r:embed="rId7"/>
          <a:stretch>
            <a:fillRect/>
          </a:stretch>
        </p:blipFill>
        <p:spPr>
          <a:xfrm>
            <a:off x="3124200" y="3581400"/>
            <a:ext cx="457200" cy="457200"/>
          </a:xfrm>
          <a:prstGeom prst="rect">
            <a:avLst/>
          </a:prstGeom>
        </p:spPr>
      </p:pic>
      <p:pic>
        <p:nvPicPr>
          <p:cNvPr id="23" name="Picture 22"/>
          <p:cNvPicPr>
            <a:picLocks noChangeAspect="1"/>
          </p:cNvPicPr>
          <p:nvPr/>
        </p:nvPicPr>
        <p:blipFill>
          <a:blip r:embed="rId4"/>
          <a:stretch>
            <a:fillRect/>
          </a:stretch>
        </p:blipFill>
        <p:spPr>
          <a:xfrm>
            <a:off x="7518400" y="3810000"/>
            <a:ext cx="558800" cy="558800"/>
          </a:xfrm>
          <a:prstGeom prst="rect">
            <a:avLst/>
          </a:prstGeom>
        </p:spPr>
      </p:pic>
      <p:sp>
        <p:nvSpPr>
          <p:cNvPr id="24" name="TextBox 23"/>
          <p:cNvSpPr txBox="1"/>
          <p:nvPr/>
        </p:nvSpPr>
        <p:spPr>
          <a:xfrm>
            <a:off x="5257800" y="3886200"/>
            <a:ext cx="1018227" cy="369332"/>
          </a:xfrm>
          <a:prstGeom prst="rect">
            <a:avLst/>
          </a:prstGeom>
          <a:noFill/>
        </p:spPr>
        <p:txBody>
          <a:bodyPr wrap="none" rtlCol="0">
            <a:spAutoFit/>
          </a:bodyPr>
          <a:lstStyle/>
          <a:p>
            <a:r>
              <a:rPr lang="en-US" dirty="0" smtClean="0"/>
              <a:t>Statistics</a:t>
            </a:r>
            <a:endParaRPr lang="en-US" dirty="0"/>
          </a:p>
        </p:txBody>
      </p:sp>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t>Microscope system considerations</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 name="TextBox 5"/>
          <p:cNvSpPr txBox="1"/>
          <p:nvPr/>
        </p:nvSpPr>
        <p:spPr>
          <a:xfrm>
            <a:off x="24440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a:t>
            </a:r>
            <a:r>
              <a:rPr lang="en-US" b="1" dirty="0" smtClean="0">
                <a:solidFill>
                  <a:srgbClr val="000000"/>
                </a:solidFill>
              </a:rPr>
              <a: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3048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p>
        </p:txBody>
      </p:sp>
      <p:sp>
        <p:nvSpPr>
          <p:cNvPr id="16" name="TextBox 15"/>
          <p:cNvSpPr txBox="1"/>
          <p:nvPr/>
        </p:nvSpPr>
        <p:spPr>
          <a:xfrm>
            <a:off x="6553200" y="2438400"/>
            <a:ext cx="2132427"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dirty="0" smtClean="0">
                <a:solidFill>
                  <a:srgbClr val="000000"/>
                </a:solidFill>
              </a:rPr>
              <a:t>&gt;</a:t>
            </a:r>
            <a:r>
              <a:rPr lang="en-US" b="1" dirty="0" smtClean="0">
                <a:solidFill>
                  <a:srgbClr val="000000"/>
                </a:solidFill>
              </a:rPr>
              <a:t>10 </a:t>
            </a:r>
            <a:r>
              <a:rPr lang="en-US" b="1" dirty="0" err="1" smtClean="0">
                <a:solidFill>
                  <a:srgbClr val="000000"/>
                </a:solidFill>
              </a:rPr>
              <a:t>ms</a:t>
            </a:r>
            <a:endParaRPr lang="en-US" b="1" dirty="0">
              <a:solidFill>
                <a:srgbClr val="000000"/>
              </a:solidFill>
            </a:endParaRPr>
          </a:p>
        </p:txBody>
      </p:sp>
      <p:sp>
        <p:nvSpPr>
          <p:cNvPr id="18" name="TextBox 17"/>
          <p:cNvSpPr txBox="1"/>
          <p:nvPr/>
        </p:nvSpPr>
        <p:spPr>
          <a:xfrm>
            <a:off x="478769" y="4306669"/>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grpSp>
        <p:nvGrpSpPr>
          <p:cNvPr id="36" name="Group 35"/>
          <p:cNvGrpSpPr/>
          <p:nvPr/>
        </p:nvGrpSpPr>
        <p:grpSpPr>
          <a:xfrm>
            <a:off x="16764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048930" y="1979163"/>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542451" y="1828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sp>
        <p:nvSpPr>
          <p:cNvPr id="44" name="TextBox 43"/>
          <p:cNvSpPr txBox="1"/>
          <p:nvPr/>
        </p:nvSpPr>
        <p:spPr>
          <a:xfrm>
            <a:off x="2307569" y="4992469"/>
            <a:ext cx="1513418"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p:txBody>
      </p:sp>
      <p:grpSp>
        <p:nvGrpSpPr>
          <p:cNvPr id="47" name="Group 46"/>
          <p:cNvGrpSpPr/>
          <p:nvPr/>
        </p:nvGrpSpPr>
        <p:grpSpPr>
          <a:xfrm>
            <a:off x="1850369" y="4454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307569" y="43434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grpSp>
        <p:nvGrpSpPr>
          <p:cNvPr id="52" name="Group 51"/>
          <p:cNvGrpSpPr/>
          <p:nvPr/>
        </p:nvGrpSpPr>
        <p:grpSpPr>
          <a:xfrm rot="2720426">
            <a:off x="1914498" y="50918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600200" y="2717800"/>
            <a:ext cx="863600" cy="863600"/>
          </a:xfrm>
          <a:prstGeom prst="rect">
            <a:avLst/>
          </a:prstGeom>
        </p:spPr>
      </p:pic>
      <p:pic>
        <p:nvPicPr>
          <p:cNvPr id="57" name="Picture 56"/>
          <p:cNvPicPr>
            <a:picLocks noChangeAspect="1"/>
          </p:cNvPicPr>
          <p:nvPr/>
        </p:nvPicPr>
        <p:blipFill>
          <a:blip r:embed="rId2">
            <a:alphaModFix amt="59000"/>
          </a:blip>
          <a:stretch>
            <a:fillRect/>
          </a:stretch>
        </p:blipFill>
        <p:spPr>
          <a:xfrm>
            <a:off x="5791200" y="28194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6248400" y="5562600"/>
            <a:ext cx="1016000" cy="1016000"/>
          </a:xfrm>
          <a:prstGeom prst="rect">
            <a:avLst/>
          </a:prstGeom>
        </p:spPr>
      </p:pic>
      <p:sp>
        <p:nvSpPr>
          <p:cNvPr id="59" name="TextBox 58"/>
          <p:cNvSpPr txBox="1"/>
          <p:nvPr/>
        </p:nvSpPr>
        <p:spPr>
          <a:xfrm>
            <a:off x="457200" y="5105400"/>
            <a:ext cx="1240769" cy="369332"/>
          </a:xfrm>
          <a:prstGeom prst="rect">
            <a:avLst/>
          </a:prstGeom>
          <a:noFill/>
        </p:spPr>
        <p:txBody>
          <a:bodyPr wrap="none" rtlCol="0">
            <a:spAutoFit/>
          </a:bodyPr>
          <a:lstStyle/>
          <a:p>
            <a:r>
              <a:rPr lang="en-US" b="1" dirty="0" smtClean="0"/>
              <a:t>Crosstalk?!</a:t>
            </a:r>
            <a:endParaRPr lang="en-US" b="1"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pic>
        <p:nvPicPr>
          <p:cNvPr id="3" name="Picture 2"/>
          <p:cNvPicPr>
            <a:picLocks noChangeAspect="1"/>
          </p:cNvPicPr>
          <p:nvPr/>
        </p:nvPicPr>
        <p:blipFill>
          <a:blip r:embed="rId3"/>
          <a:stretch>
            <a:fillRect/>
          </a:stretch>
        </p:blipFill>
        <p:spPr>
          <a:xfrm>
            <a:off x="965200" y="2133600"/>
            <a:ext cx="406400" cy="406400"/>
          </a:xfrm>
          <a:prstGeom prst="rect">
            <a:avLst/>
          </a:prstGeom>
        </p:spPr>
      </p:pic>
      <p:pic>
        <p:nvPicPr>
          <p:cNvPr id="4" name="Picture 3"/>
          <p:cNvPicPr>
            <a:picLocks noChangeAspect="1"/>
          </p:cNvPicPr>
          <p:nvPr/>
        </p:nvPicPr>
        <p:blipFill>
          <a:blip r:embed="rId4"/>
          <a:stretch>
            <a:fillRect/>
          </a:stretch>
        </p:blipFill>
        <p:spPr>
          <a:xfrm>
            <a:off x="1778000" y="1371600"/>
            <a:ext cx="431800" cy="431800"/>
          </a:xfrm>
          <a:prstGeom prst="rect">
            <a:avLst/>
          </a:prstGeom>
        </p:spPr>
      </p:pic>
      <p:pic>
        <p:nvPicPr>
          <p:cNvPr id="45" name="Picture 44"/>
          <p:cNvPicPr>
            <a:picLocks noChangeAspect="1"/>
          </p:cNvPicPr>
          <p:nvPr/>
        </p:nvPicPr>
        <p:blipFill>
          <a:blip r:embed="rId4"/>
          <a:stretch>
            <a:fillRect/>
          </a:stretch>
        </p:blipFill>
        <p:spPr>
          <a:xfrm>
            <a:off x="6019800" y="1371600"/>
            <a:ext cx="431800" cy="431800"/>
          </a:xfrm>
          <a:prstGeom prst="rect">
            <a:avLst/>
          </a:prstGeom>
        </p:spPr>
      </p:pic>
      <p:cxnSp>
        <p:nvCxnSpPr>
          <p:cNvPr id="61" name="Straight Connector 60"/>
          <p:cNvCxnSpPr/>
          <p:nvPr/>
        </p:nvCxnSpPr>
        <p:spPr>
          <a:xfrm>
            <a:off x="6096000" y="2730871"/>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5"/>
          <a:stretch>
            <a:fillRect/>
          </a:stretch>
        </p:blipFill>
        <p:spPr>
          <a:xfrm>
            <a:off x="1240769" y="4419600"/>
            <a:ext cx="457200" cy="457200"/>
          </a:xfrm>
          <a:prstGeom prst="rect">
            <a:avLst/>
          </a:prstGeom>
        </p:spPr>
      </p:pic>
      <p:pic>
        <p:nvPicPr>
          <p:cNvPr id="62" name="Picture 61"/>
          <p:cNvPicPr>
            <a:picLocks noChangeAspect="1"/>
          </p:cNvPicPr>
          <p:nvPr/>
        </p:nvPicPr>
        <p:blipFill>
          <a:blip r:embed="rId4"/>
          <a:stretch>
            <a:fillRect/>
          </a:stretch>
        </p:blipFill>
        <p:spPr>
          <a:xfrm>
            <a:off x="1799569" y="3886200"/>
            <a:ext cx="431800" cy="431800"/>
          </a:xfrm>
          <a:prstGeom prst="rect">
            <a:avLst/>
          </a:prstGeom>
        </p:spPr>
      </p:pic>
      <p:sp>
        <p:nvSpPr>
          <p:cNvPr id="63" name="TextBox 62"/>
          <p:cNvSpPr txBox="1"/>
          <p:nvPr/>
        </p:nvSpPr>
        <p:spPr>
          <a:xfrm>
            <a:off x="4648200" y="1828800"/>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pic>
        <p:nvPicPr>
          <p:cNvPr id="64" name="Picture 63"/>
          <p:cNvPicPr>
            <a:picLocks noChangeAspect="1"/>
          </p:cNvPicPr>
          <p:nvPr/>
        </p:nvPicPr>
        <p:blipFill>
          <a:blip r:embed="rId5"/>
          <a:stretch>
            <a:fillRect/>
          </a:stretch>
        </p:blipFill>
        <p:spPr>
          <a:xfrm>
            <a:off x="5410200" y="1941731"/>
            <a:ext cx="457200" cy="457200"/>
          </a:xfrm>
          <a:prstGeom prst="rect">
            <a:avLst/>
          </a:prstGeom>
        </p:spPr>
      </p:pic>
      <p:pic>
        <p:nvPicPr>
          <p:cNvPr id="67" name="Picture 66"/>
          <p:cNvPicPr>
            <a:picLocks noChangeAspect="1"/>
          </p:cNvPicPr>
          <p:nvPr/>
        </p:nvPicPr>
        <p:blipFill>
          <a:blip r:embed="rId2">
            <a:alphaModFix amt="59000"/>
          </a:blip>
          <a:stretch>
            <a:fillRect/>
          </a:stretch>
        </p:blipFill>
        <p:spPr>
          <a:xfrm>
            <a:off x="6781800" y="4876800"/>
            <a:ext cx="1016000" cy="1016000"/>
          </a:xfrm>
          <a:prstGeom prst="rect">
            <a:avLst/>
          </a:prstGeom>
        </p:spPr>
      </p:pic>
      <p:pic>
        <p:nvPicPr>
          <p:cNvPr id="68" name="Picture 67"/>
          <p:cNvPicPr>
            <a:picLocks noChangeAspect="1"/>
          </p:cNvPicPr>
          <p:nvPr/>
        </p:nvPicPr>
        <p:blipFill>
          <a:blip r:embed="rId2">
            <a:alphaModFix amt="59000"/>
          </a:blip>
          <a:stretch>
            <a:fillRect/>
          </a:stretch>
        </p:blipFill>
        <p:spPr>
          <a:xfrm>
            <a:off x="5791200" y="4876800"/>
            <a:ext cx="1016000" cy="1016000"/>
          </a:xfrm>
          <a:prstGeom prst="rect">
            <a:avLst/>
          </a:prstGeom>
        </p:spPr>
      </p:pic>
      <p:sp>
        <p:nvSpPr>
          <p:cNvPr id="69" name="TextBox 68"/>
          <p:cNvSpPr txBox="1"/>
          <p:nvPr/>
        </p:nvSpPr>
        <p:spPr>
          <a:xfrm>
            <a:off x="5334000" y="4343400"/>
            <a:ext cx="2797987" cy="923330"/>
          </a:xfrm>
          <a:prstGeom prst="rect">
            <a:avLst/>
          </a:prstGeom>
          <a:noFill/>
        </p:spPr>
        <p:txBody>
          <a:bodyPr wrap="none" rtlCol="0">
            <a:spAutoFit/>
          </a:bodyPr>
          <a:lstStyle/>
          <a:p>
            <a:r>
              <a:rPr lang="en-US" dirty="0" smtClean="0">
                <a:solidFill>
                  <a:srgbClr val="000000"/>
                </a:solidFill>
              </a:rPr>
              <a:t>Simultaneous imaging using</a:t>
            </a:r>
            <a:br>
              <a:rPr lang="en-US" dirty="0" smtClean="0">
                <a:solidFill>
                  <a:srgbClr val="000000"/>
                </a:solidFill>
              </a:rPr>
            </a:br>
            <a:r>
              <a:rPr lang="en-US" dirty="0" smtClean="0">
                <a:solidFill>
                  <a:srgbClr val="000000"/>
                </a:solidFill>
              </a:rPr>
              <a:t>multi</a:t>
            </a:r>
            <a:r>
              <a:rPr lang="en-US" dirty="0" smtClean="0">
                <a:solidFill>
                  <a:srgbClr val="000000"/>
                </a:solidFill>
              </a:rPr>
              <a:t>-camera solutions….</a:t>
            </a:r>
          </a:p>
          <a:p>
            <a:r>
              <a:rPr lang="en-US" dirty="0" smtClean="0">
                <a:solidFill>
                  <a:srgbClr val="000000"/>
                </a:solidFill>
              </a:rPr>
              <a:t>$$$</a:t>
            </a:r>
          </a:p>
        </p:txBody>
      </p:sp>
      <p:pic>
        <p:nvPicPr>
          <p:cNvPr id="70" name="Picture 69"/>
          <p:cNvPicPr>
            <a:picLocks noChangeAspect="1"/>
          </p:cNvPicPr>
          <p:nvPr/>
        </p:nvPicPr>
        <p:blipFill>
          <a:blip r:embed="rId2">
            <a:alphaModFix amt="59000"/>
          </a:blip>
          <a:stretch>
            <a:fillRect/>
          </a:stretch>
        </p:blipFill>
        <p:spPr>
          <a:xfrm>
            <a:off x="1574800" y="5384800"/>
            <a:ext cx="1016000" cy="1016000"/>
          </a:xfrm>
          <a:prstGeom prst="rect">
            <a:avLst/>
          </a:prstGeom>
        </p:spPr>
      </p:pic>
      <p:sp>
        <p:nvSpPr>
          <p:cNvPr id="7" name="TextBox 6"/>
          <p:cNvSpPr txBox="1"/>
          <p:nvPr/>
        </p:nvSpPr>
        <p:spPr>
          <a:xfrm>
            <a:off x="2261340" y="2958810"/>
            <a:ext cx="928459" cy="369332"/>
          </a:xfrm>
          <a:prstGeom prst="rect">
            <a:avLst/>
          </a:prstGeom>
          <a:noFill/>
        </p:spPr>
        <p:txBody>
          <a:bodyPr wrap="none" rtlCol="0">
            <a:spAutoFit/>
          </a:bodyPr>
          <a:lstStyle/>
          <a:p>
            <a:r>
              <a:rPr lang="en-US" dirty="0" smtClean="0"/>
              <a:t>~100ms</a:t>
            </a:r>
            <a:endParaRPr lang="en-US" dirty="0"/>
          </a:p>
        </p:txBody>
      </p:sp>
      <p:sp>
        <p:nvSpPr>
          <p:cNvPr id="66" name="TextBox 65"/>
          <p:cNvSpPr txBox="1"/>
          <p:nvPr/>
        </p:nvSpPr>
        <p:spPr>
          <a:xfrm>
            <a:off x="6553200" y="3148858"/>
            <a:ext cx="928459" cy="369332"/>
          </a:xfrm>
          <a:prstGeom prst="rect">
            <a:avLst/>
          </a:prstGeom>
          <a:noFill/>
        </p:spPr>
        <p:txBody>
          <a:bodyPr wrap="none" rtlCol="0">
            <a:spAutoFit/>
          </a:bodyPr>
          <a:lstStyle/>
          <a:p>
            <a:r>
              <a:rPr lang="en-US" dirty="0" smtClean="0"/>
              <a:t>~100ms</a:t>
            </a:r>
            <a:endParaRPr lang="en-US" dirty="0"/>
          </a:p>
        </p:txBody>
      </p:sp>
      <p:sp>
        <p:nvSpPr>
          <p:cNvPr id="71" name="TextBox 70"/>
          <p:cNvSpPr txBox="1"/>
          <p:nvPr/>
        </p:nvSpPr>
        <p:spPr>
          <a:xfrm>
            <a:off x="2362200" y="5715000"/>
            <a:ext cx="928459" cy="369332"/>
          </a:xfrm>
          <a:prstGeom prst="rect">
            <a:avLst/>
          </a:prstGeom>
          <a:noFill/>
        </p:spPr>
        <p:txBody>
          <a:bodyPr wrap="none" rtlCol="0">
            <a:spAutoFit/>
          </a:bodyPr>
          <a:lstStyle/>
          <a:p>
            <a:r>
              <a:rPr lang="en-US" dirty="0" smtClean="0"/>
              <a:t>~100ms</a:t>
            </a:r>
            <a:endParaRPr lang="en-US" dirty="0"/>
          </a:p>
        </p:txBody>
      </p:sp>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20994117">
            <a:off x="1524000" y="2171742"/>
            <a:ext cx="762000" cy="431800"/>
          </a:xfrm>
          <a:prstGeom prst="rect">
            <a:avLst/>
          </a:prstGeom>
        </p:spPr>
      </p:pic>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533400" y="10668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5181600" y="4800600"/>
            <a:ext cx="3653239" cy="1477328"/>
          </a:xfrm>
          <a:prstGeom prst="rect">
            <a:avLst/>
          </a:prstGeom>
          <a:noFill/>
        </p:spPr>
        <p:txBody>
          <a:bodyPr wrap="none" rtlCol="0">
            <a:spAutoFit/>
          </a:bodyPr>
          <a:lstStyle/>
          <a:p>
            <a:r>
              <a:rPr lang="en-US" dirty="0" smtClean="0"/>
              <a:t>“Hardware” autofocus</a:t>
            </a:r>
          </a:p>
          <a:p>
            <a:r>
              <a:rPr lang="en-US" dirty="0" smtClean="0"/>
              <a:t>Looks for reflection of (infrared) light</a:t>
            </a:r>
            <a:br>
              <a:rPr lang="en-US" dirty="0" smtClean="0"/>
            </a:br>
            <a:r>
              <a:rPr lang="en-US" dirty="0" smtClean="0"/>
              <a:t>from the glass- or plastic-bottom</a:t>
            </a:r>
          </a:p>
          <a:p>
            <a:endParaRPr lang="en-US" dirty="0"/>
          </a:p>
          <a:p>
            <a:r>
              <a:rPr lang="en-US" dirty="0" smtClean="0"/>
              <a:t>Modern systems &lt;&lt;1s</a:t>
            </a:r>
            <a:endParaRPr lang="en-US" dirty="0"/>
          </a:p>
        </p:txBody>
      </p:sp>
      <p:sp>
        <p:nvSpPr>
          <p:cNvPr id="3" name="Rectangle 2"/>
          <p:cNvSpPr/>
          <p:nvPr/>
        </p:nvSpPr>
        <p:spPr>
          <a:xfrm>
            <a:off x="609600" y="2590800"/>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10000" y="2590800"/>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1749</TotalTime>
  <Words>1733</Words>
  <Application>Microsoft Macintosh PowerPoint</Application>
  <PresentationFormat>On-screen Show (4:3)</PresentationFormat>
  <Paragraphs>419</Paragraphs>
  <Slides>36</Slides>
  <Notes>9</Notes>
  <HiddenSlides>0</HiddenSlides>
  <MMClips>5</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High-throughput and Adaptive Feedback Microscopy</vt:lpstr>
      <vt:lpstr>This tech-talk is for…</vt:lpstr>
      <vt:lpstr>PowerPoint Presentation</vt:lpstr>
      <vt:lpstr>PowerPoint Presentation</vt:lpstr>
      <vt:lpstr>A ‘typical’ HT-microscopy experiment</vt:lpstr>
      <vt:lpstr>PowerPoint Presentation</vt:lpstr>
      <vt:lpstr>Microscope system considerations</vt:lpstr>
      <vt:lpstr>Multi-color Imaging Modalities</vt:lpstr>
      <vt:lpstr>Auto-focus modalities</vt:lpstr>
      <vt:lpstr>Environmental control</vt:lpstr>
      <vt:lpstr>Sample mounting</vt:lpstr>
      <vt:lpstr>Multi-well Transmission Imaging</vt:lpstr>
      <vt:lpstr>Assay development considerations</vt:lpstr>
      <vt:lpstr>Autophagosome screen</vt:lpstr>
      <vt:lpstr>Acquisition modalities: confocal</vt:lpstr>
      <vt:lpstr>Acquisition modalities: widefield</vt:lpstr>
      <vt:lpstr>Low NA widefield imaging </vt:lpstr>
      <vt:lpstr>Advice</vt:lpstr>
      <vt:lpstr>Image analysis</vt:lpstr>
      <vt:lpstr>List of interesting genes … and now?</vt:lpstr>
      <vt:lpstr>Intelligent Microscopy Adaptive Feedback Microscopy Smart Microscopy Open Application Development (OAD) [Zeiss]   </vt:lpstr>
      <vt:lpstr>High-resolution Adaptive Feedback Time-lapse Imaging of Mitosis</vt:lpstr>
      <vt:lpstr>PowerPoint Presentation</vt:lpstr>
      <vt:lpstr>PowerPoint Presentation</vt:lpstr>
      <vt:lpstr>PowerPoint Presentation</vt:lpstr>
      <vt:lpstr>PowerPoint Presentation</vt:lpstr>
      <vt:lpstr>Need for Automated Immersion System</vt:lpstr>
      <vt:lpstr>PowerPoint Presentation</vt:lpstr>
      <vt:lpstr>PowerPoint Presentation</vt:lpstr>
      <vt:lpstr>What to measure</vt:lpstr>
      <vt:lpstr>PowerPoint Presentation</vt:lpstr>
      <vt:lpstr>PowerPoint Presentation</vt:lpstr>
      <vt:lpstr>Adaptive FCS Microscopy</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190</cp:revision>
  <dcterms:created xsi:type="dcterms:W3CDTF">2006-08-16T00:00:00Z</dcterms:created>
  <dcterms:modified xsi:type="dcterms:W3CDTF">2016-12-01T15:18:13Z</dcterms:modified>
</cp:coreProperties>
</file>